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75" r:id="rId4"/>
    <p:sldId id="267" r:id="rId5"/>
    <p:sldId id="268" r:id="rId6"/>
    <p:sldId id="269" r:id="rId7"/>
    <p:sldId id="271" r:id="rId8"/>
    <p:sldId id="273" r:id="rId9"/>
    <p:sldId id="274" r:id="rId10"/>
    <p:sldId id="276" r:id="rId11"/>
    <p:sldId id="277" r:id="rId12"/>
    <p:sldId id="278" r:id="rId13"/>
    <p:sldId id="279" r:id="rId14"/>
    <p:sldId id="280" r:id="rId15"/>
    <p:sldId id="257" r:id="rId16"/>
    <p:sldId id="258" r:id="rId17"/>
    <p:sldId id="264" r:id="rId18"/>
    <p:sldId id="259" r:id="rId19"/>
    <p:sldId id="260" r:id="rId20"/>
    <p:sldId id="261" r:id="rId21"/>
    <p:sldId id="262" r:id="rId22"/>
    <p:sldId id="283" r:id="rId23"/>
    <p:sldId id="263" r:id="rId24"/>
    <p:sldId id="281" r:id="rId25"/>
    <p:sldId id="282" r:id="rId2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just format 3 - Dekorfär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llanmörkt forma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varScale="1">
        <p:scale>
          <a:sx n="121" d="100"/>
          <a:sy n="121" d="100"/>
        </p:scale>
        <p:origin x="523"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4E23D9-D07E-9DB0-2D17-36E76D922973}"/>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951E2EE-AC61-12A5-E6F8-EE845F9115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C04743B3-6099-7384-4923-5FD39ED508C0}"/>
              </a:ext>
            </a:extLst>
          </p:cNvPr>
          <p:cNvSpPr>
            <a:spLocks noGrp="1"/>
          </p:cNvSpPr>
          <p:nvPr>
            <p:ph type="dt" sz="half" idx="10"/>
          </p:nvPr>
        </p:nvSpPr>
        <p:spPr/>
        <p:txBody>
          <a:bodyPr/>
          <a:lstStyle/>
          <a:p>
            <a:fld id="{3A1C50CD-B978-42EF-B5A7-82D9B21A1B08}" type="datetimeFigureOut">
              <a:rPr lang="sv-SE" smtClean="0"/>
              <a:t>2023-11-13</a:t>
            </a:fld>
            <a:endParaRPr lang="sv-SE"/>
          </a:p>
        </p:txBody>
      </p:sp>
      <p:sp>
        <p:nvSpPr>
          <p:cNvPr id="5" name="Platshållare för sidfot 4">
            <a:extLst>
              <a:ext uri="{FF2B5EF4-FFF2-40B4-BE49-F238E27FC236}">
                <a16:creationId xmlns:a16="http://schemas.microsoft.com/office/drawing/2014/main" id="{CAD19526-CB47-2786-36E5-C916EFA2A6E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E838841-131D-3F0E-5AF1-1A6E1B4B8755}"/>
              </a:ext>
            </a:extLst>
          </p:cNvPr>
          <p:cNvSpPr>
            <a:spLocks noGrp="1"/>
          </p:cNvSpPr>
          <p:nvPr>
            <p:ph type="sldNum" sz="quarter" idx="12"/>
          </p:nvPr>
        </p:nvSpPr>
        <p:spPr/>
        <p:txBody>
          <a:bodyPr/>
          <a:lstStyle/>
          <a:p>
            <a:fld id="{760402E2-828E-4A62-AB2A-4D123A8F8A71}" type="slidenum">
              <a:rPr lang="sv-SE" smtClean="0"/>
              <a:t>‹#›</a:t>
            </a:fld>
            <a:endParaRPr lang="sv-SE"/>
          </a:p>
        </p:txBody>
      </p:sp>
    </p:spTree>
    <p:extLst>
      <p:ext uri="{BB962C8B-B14F-4D97-AF65-F5344CB8AC3E}">
        <p14:creationId xmlns:p14="http://schemas.microsoft.com/office/powerpoint/2010/main" val="391270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9B9E89-C076-629C-8002-3110D4883C94}"/>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A361A51-C126-EB9A-44E9-A1FC1453E057}"/>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5F0F6B8-7204-2931-77AA-1CCF68288729}"/>
              </a:ext>
            </a:extLst>
          </p:cNvPr>
          <p:cNvSpPr>
            <a:spLocks noGrp="1"/>
          </p:cNvSpPr>
          <p:nvPr>
            <p:ph type="dt" sz="half" idx="10"/>
          </p:nvPr>
        </p:nvSpPr>
        <p:spPr/>
        <p:txBody>
          <a:bodyPr/>
          <a:lstStyle/>
          <a:p>
            <a:fld id="{3A1C50CD-B978-42EF-B5A7-82D9B21A1B08}" type="datetimeFigureOut">
              <a:rPr lang="sv-SE" smtClean="0"/>
              <a:t>2023-11-13</a:t>
            </a:fld>
            <a:endParaRPr lang="sv-SE"/>
          </a:p>
        </p:txBody>
      </p:sp>
      <p:sp>
        <p:nvSpPr>
          <p:cNvPr id="5" name="Platshållare för sidfot 4">
            <a:extLst>
              <a:ext uri="{FF2B5EF4-FFF2-40B4-BE49-F238E27FC236}">
                <a16:creationId xmlns:a16="http://schemas.microsoft.com/office/drawing/2014/main" id="{A4A6D6FE-BD97-752C-96FA-336F030963B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A4FF4DA-B112-33B3-A2C5-76E44216A792}"/>
              </a:ext>
            </a:extLst>
          </p:cNvPr>
          <p:cNvSpPr>
            <a:spLocks noGrp="1"/>
          </p:cNvSpPr>
          <p:nvPr>
            <p:ph type="sldNum" sz="quarter" idx="12"/>
          </p:nvPr>
        </p:nvSpPr>
        <p:spPr/>
        <p:txBody>
          <a:bodyPr/>
          <a:lstStyle/>
          <a:p>
            <a:fld id="{760402E2-828E-4A62-AB2A-4D123A8F8A71}" type="slidenum">
              <a:rPr lang="sv-SE" smtClean="0"/>
              <a:t>‹#›</a:t>
            </a:fld>
            <a:endParaRPr lang="sv-SE"/>
          </a:p>
        </p:txBody>
      </p:sp>
    </p:spTree>
    <p:extLst>
      <p:ext uri="{BB962C8B-B14F-4D97-AF65-F5344CB8AC3E}">
        <p14:creationId xmlns:p14="http://schemas.microsoft.com/office/powerpoint/2010/main" val="223624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E8DBD70-9F85-3ECA-0BCD-6D2CD02F3FC4}"/>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159FC32-1063-F9A7-C1E6-E11E6252CC92}"/>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7DDDB21-4C05-54FC-0C72-1616FC143E03}"/>
              </a:ext>
            </a:extLst>
          </p:cNvPr>
          <p:cNvSpPr>
            <a:spLocks noGrp="1"/>
          </p:cNvSpPr>
          <p:nvPr>
            <p:ph type="dt" sz="half" idx="10"/>
          </p:nvPr>
        </p:nvSpPr>
        <p:spPr/>
        <p:txBody>
          <a:bodyPr/>
          <a:lstStyle/>
          <a:p>
            <a:fld id="{3A1C50CD-B978-42EF-B5A7-82D9B21A1B08}" type="datetimeFigureOut">
              <a:rPr lang="sv-SE" smtClean="0"/>
              <a:t>2023-11-13</a:t>
            </a:fld>
            <a:endParaRPr lang="sv-SE"/>
          </a:p>
        </p:txBody>
      </p:sp>
      <p:sp>
        <p:nvSpPr>
          <p:cNvPr id="5" name="Platshållare för sidfot 4">
            <a:extLst>
              <a:ext uri="{FF2B5EF4-FFF2-40B4-BE49-F238E27FC236}">
                <a16:creationId xmlns:a16="http://schemas.microsoft.com/office/drawing/2014/main" id="{3D4977DC-628A-952F-A8E6-36A56E867B2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DBB3B50-44AB-6672-501E-9D1A85D470CB}"/>
              </a:ext>
            </a:extLst>
          </p:cNvPr>
          <p:cNvSpPr>
            <a:spLocks noGrp="1"/>
          </p:cNvSpPr>
          <p:nvPr>
            <p:ph type="sldNum" sz="quarter" idx="12"/>
          </p:nvPr>
        </p:nvSpPr>
        <p:spPr/>
        <p:txBody>
          <a:bodyPr/>
          <a:lstStyle/>
          <a:p>
            <a:fld id="{760402E2-828E-4A62-AB2A-4D123A8F8A71}" type="slidenum">
              <a:rPr lang="sv-SE" smtClean="0"/>
              <a:t>‹#›</a:t>
            </a:fld>
            <a:endParaRPr lang="sv-SE"/>
          </a:p>
        </p:txBody>
      </p:sp>
    </p:spTree>
    <p:extLst>
      <p:ext uri="{BB962C8B-B14F-4D97-AF65-F5344CB8AC3E}">
        <p14:creationId xmlns:p14="http://schemas.microsoft.com/office/powerpoint/2010/main" val="107214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3D3289-94F5-5A00-B8A1-A108E0A0DBA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6784A06-B5B2-FAB7-5EE9-F681EA3D056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3E43FA9-0C33-69D7-B246-72173091ACDB}"/>
              </a:ext>
            </a:extLst>
          </p:cNvPr>
          <p:cNvSpPr>
            <a:spLocks noGrp="1"/>
          </p:cNvSpPr>
          <p:nvPr>
            <p:ph type="dt" sz="half" idx="10"/>
          </p:nvPr>
        </p:nvSpPr>
        <p:spPr/>
        <p:txBody>
          <a:bodyPr/>
          <a:lstStyle/>
          <a:p>
            <a:fld id="{3A1C50CD-B978-42EF-B5A7-82D9B21A1B08}" type="datetimeFigureOut">
              <a:rPr lang="sv-SE" smtClean="0"/>
              <a:t>2023-11-13</a:t>
            </a:fld>
            <a:endParaRPr lang="sv-SE"/>
          </a:p>
        </p:txBody>
      </p:sp>
      <p:sp>
        <p:nvSpPr>
          <p:cNvPr id="5" name="Platshållare för sidfot 4">
            <a:extLst>
              <a:ext uri="{FF2B5EF4-FFF2-40B4-BE49-F238E27FC236}">
                <a16:creationId xmlns:a16="http://schemas.microsoft.com/office/drawing/2014/main" id="{2B710E25-CF54-ED76-26AC-B98D2BD0837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A1503C5-E512-9F39-7941-360FE1EAA141}"/>
              </a:ext>
            </a:extLst>
          </p:cNvPr>
          <p:cNvSpPr>
            <a:spLocks noGrp="1"/>
          </p:cNvSpPr>
          <p:nvPr>
            <p:ph type="sldNum" sz="quarter" idx="12"/>
          </p:nvPr>
        </p:nvSpPr>
        <p:spPr/>
        <p:txBody>
          <a:bodyPr/>
          <a:lstStyle/>
          <a:p>
            <a:fld id="{760402E2-828E-4A62-AB2A-4D123A8F8A71}" type="slidenum">
              <a:rPr lang="sv-SE" smtClean="0"/>
              <a:t>‹#›</a:t>
            </a:fld>
            <a:endParaRPr lang="sv-SE"/>
          </a:p>
        </p:txBody>
      </p:sp>
    </p:spTree>
    <p:extLst>
      <p:ext uri="{BB962C8B-B14F-4D97-AF65-F5344CB8AC3E}">
        <p14:creationId xmlns:p14="http://schemas.microsoft.com/office/powerpoint/2010/main" val="101520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5AC6BF-0A52-4E80-C93D-5AC2BBAF83E3}"/>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E61A3B6C-BE4C-BC91-C17D-E881C2E7DB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CBD2D267-AE51-B771-1552-D6542B5CD1C3}"/>
              </a:ext>
            </a:extLst>
          </p:cNvPr>
          <p:cNvSpPr>
            <a:spLocks noGrp="1"/>
          </p:cNvSpPr>
          <p:nvPr>
            <p:ph type="dt" sz="half" idx="10"/>
          </p:nvPr>
        </p:nvSpPr>
        <p:spPr/>
        <p:txBody>
          <a:bodyPr/>
          <a:lstStyle/>
          <a:p>
            <a:fld id="{3A1C50CD-B978-42EF-B5A7-82D9B21A1B08}" type="datetimeFigureOut">
              <a:rPr lang="sv-SE" smtClean="0"/>
              <a:t>2023-11-13</a:t>
            </a:fld>
            <a:endParaRPr lang="sv-SE"/>
          </a:p>
        </p:txBody>
      </p:sp>
      <p:sp>
        <p:nvSpPr>
          <p:cNvPr id="5" name="Platshållare för sidfot 4">
            <a:extLst>
              <a:ext uri="{FF2B5EF4-FFF2-40B4-BE49-F238E27FC236}">
                <a16:creationId xmlns:a16="http://schemas.microsoft.com/office/drawing/2014/main" id="{3DF37DA6-1F64-DB60-A41C-F749FBFB329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EB06493-07DC-97A2-5BFD-07DE1827CF5D}"/>
              </a:ext>
            </a:extLst>
          </p:cNvPr>
          <p:cNvSpPr>
            <a:spLocks noGrp="1"/>
          </p:cNvSpPr>
          <p:nvPr>
            <p:ph type="sldNum" sz="quarter" idx="12"/>
          </p:nvPr>
        </p:nvSpPr>
        <p:spPr/>
        <p:txBody>
          <a:bodyPr/>
          <a:lstStyle/>
          <a:p>
            <a:fld id="{760402E2-828E-4A62-AB2A-4D123A8F8A71}" type="slidenum">
              <a:rPr lang="sv-SE" smtClean="0"/>
              <a:t>‹#›</a:t>
            </a:fld>
            <a:endParaRPr lang="sv-SE"/>
          </a:p>
        </p:txBody>
      </p:sp>
    </p:spTree>
    <p:extLst>
      <p:ext uri="{BB962C8B-B14F-4D97-AF65-F5344CB8AC3E}">
        <p14:creationId xmlns:p14="http://schemas.microsoft.com/office/powerpoint/2010/main" val="600877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426923-CAE4-E146-5B62-710AF70B1EA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42B7B45-874C-DEB5-E8E3-DB9CD287FB42}"/>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219E8F8-8609-FD83-2598-6D10A7580D6B}"/>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9150C59D-FC50-ED22-66A2-DF637572DCD9}"/>
              </a:ext>
            </a:extLst>
          </p:cNvPr>
          <p:cNvSpPr>
            <a:spLocks noGrp="1"/>
          </p:cNvSpPr>
          <p:nvPr>
            <p:ph type="dt" sz="half" idx="10"/>
          </p:nvPr>
        </p:nvSpPr>
        <p:spPr/>
        <p:txBody>
          <a:bodyPr/>
          <a:lstStyle/>
          <a:p>
            <a:fld id="{3A1C50CD-B978-42EF-B5A7-82D9B21A1B08}" type="datetimeFigureOut">
              <a:rPr lang="sv-SE" smtClean="0"/>
              <a:t>2023-11-13</a:t>
            </a:fld>
            <a:endParaRPr lang="sv-SE"/>
          </a:p>
        </p:txBody>
      </p:sp>
      <p:sp>
        <p:nvSpPr>
          <p:cNvPr id="6" name="Platshållare för sidfot 5">
            <a:extLst>
              <a:ext uri="{FF2B5EF4-FFF2-40B4-BE49-F238E27FC236}">
                <a16:creationId xmlns:a16="http://schemas.microsoft.com/office/drawing/2014/main" id="{F3DB9B04-A09D-CA70-F175-BE6C2EE91BC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4FB2AB9-7774-57B0-17E1-4AF8EE390F93}"/>
              </a:ext>
            </a:extLst>
          </p:cNvPr>
          <p:cNvSpPr>
            <a:spLocks noGrp="1"/>
          </p:cNvSpPr>
          <p:nvPr>
            <p:ph type="sldNum" sz="quarter" idx="12"/>
          </p:nvPr>
        </p:nvSpPr>
        <p:spPr/>
        <p:txBody>
          <a:bodyPr/>
          <a:lstStyle/>
          <a:p>
            <a:fld id="{760402E2-828E-4A62-AB2A-4D123A8F8A71}" type="slidenum">
              <a:rPr lang="sv-SE" smtClean="0"/>
              <a:t>‹#›</a:t>
            </a:fld>
            <a:endParaRPr lang="sv-SE"/>
          </a:p>
        </p:txBody>
      </p:sp>
    </p:spTree>
    <p:extLst>
      <p:ext uri="{BB962C8B-B14F-4D97-AF65-F5344CB8AC3E}">
        <p14:creationId xmlns:p14="http://schemas.microsoft.com/office/powerpoint/2010/main" val="2222968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C1AD3A-FF78-69E4-B343-1C653A44886F}"/>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BFF7639-7DE9-2CF6-EBAB-3A07736971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AC0F78DF-E00E-FBA8-6EE9-709E123C2761}"/>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D7350AE9-EEB4-CCE1-D517-98A6F1E671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1494BC88-4006-32C5-E955-644A6364A467}"/>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60275DC-E9AF-EDD2-8F93-FE5DA732A291}"/>
              </a:ext>
            </a:extLst>
          </p:cNvPr>
          <p:cNvSpPr>
            <a:spLocks noGrp="1"/>
          </p:cNvSpPr>
          <p:nvPr>
            <p:ph type="dt" sz="half" idx="10"/>
          </p:nvPr>
        </p:nvSpPr>
        <p:spPr/>
        <p:txBody>
          <a:bodyPr/>
          <a:lstStyle/>
          <a:p>
            <a:fld id="{3A1C50CD-B978-42EF-B5A7-82D9B21A1B08}" type="datetimeFigureOut">
              <a:rPr lang="sv-SE" smtClean="0"/>
              <a:t>2023-11-13</a:t>
            </a:fld>
            <a:endParaRPr lang="sv-SE"/>
          </a:p>
        </p:txBody>
      </p:sp>
      <p:sp>
        <p:nvSpPr>
          <p:cNvPr id="8" name="Platshållare för sidfot 7">
            <a:extLst>
              <a:ext uri="{FF2B5EF4-FFF2-40B4-BE49-F238E27FC236}">
                <a16:creationId xmlns:a16="http://schemas.microsoft.com/office/drawing/2014/main" id="{8E1870B6-7FC9-90E9-6672-A019D669641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07299749-018F-6CD2-2B9E-FEFB409A6001}"/>
              </a:ext>
            </a:extLst>
          </p:cNvPr>
          <p:cNvSpPr>
            <a:spLocks noGrp="1"/>
          </p:cNvSpPr>
          <p:nvPr>
            <p:ph type="sldNum" sz="quarter" idx="12"/>
          </p:nvPr>
        </p:nvSpPr>
        <p:spPr/>
        <p:txBody>
          <a:bodyPr/>
          <a:lstStyle/>
          <a:p>
            <a:fld id="{760402E2-828E-4A62-AB2A-4D123A8F8A71}" type="slidenum">
              <a:rPr lang="sv-SE" smtClean="0"/>
              <a:t>‹#›</a:t>
            </a:fld>
            <a:endParaRPr lang="sv-SE"/>
          </a:p>
        </p:txBody>
      </p:sp>
    </p:spTree>
    <p:extLst>
      <p:ext uri="{BB962C8B-B14F-4D97-AF65-F5344CB8AC3E}">
        <p14:creationId xmlns:p14="http://schemas.microsoft.com/office/powerpoint/2010/main" val="352428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17EFB9-33FA-6631-5E9F-4DF79E11FBB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B9441F63-F05B-A9F0-93CB-E310B13D83FA}"/>
              </a:ext>
            </a:extLst>
          </p:cNvPr>
          <p:cNvSpPr>
            <a:spLocks noGrp="1"/>
          </p:cNvSpPr>
          <p:nvPr>
            <p:ph type="dt" sz="half" idx="10"/>
          </p:nvPr>
        </p:nvSpPr>
        <p:spPr/>
        <p:txBody>
          <a:bodyPr/>
          <a:lstStyle/>
          <a:p>
            <a:fld id="{3A1C50CD-B978-42EF-B5A7-82D9B21A1B08}" type="datetimeFigureOut">
              <a:rPr lang="sv-SE" smtClean="0"/>
              <a:t>2023-11-13</a:t>
            </a:fld>
            <a:endParaRPr lang="sv-SE"/>
          </a:p>
        </p:txBody>
      </p:sp>
      <p:sp>
        <p:nvSpPr>
          <p:cNvPr id="4" name="Platshållare för sidfot 3">
            <a:extLst>
              <a:ext uri="{FF2B5EF4-FFF2-40B4-BE49-F238E27FC236}">
                <a16:creationId xmlns:a16="http://schemas.microsoft.com/office/drawing/2014/main" id="{B0442F77-8795-9B68-F64F-688DD162490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A594ED1D-7221-EB27-AF73-063DC7AF4940}"/>
              </a:ext>
            </a:extLst>
          </p:cNvPr>
          <p:cNvSpPr>
            <a:spLocks noGrp="1"/>
          </p:cNvSpPr>
          <p:nvPr>
            <p:ph type="sldNum" sz="quarter" idx="12"/>
          </p:nvPr>
        </p:nvSpPr>
        <p:spPr/>
        <p:txBody>
          <a:bodyPr/>
          <a:lstStyle/>
          <a:p>
            <a:fld id="{760402E2-828E-4A62-AB2A-4D123A8F8A71}" type="slidenum">
              <a:rPr lang="sv-SE" smtClean="0"/>
              <a:t>‹#›</a:t>
            </a:fld>
            <a:endParaRPr lang="sv-SE"/>
          </a:p>
        </p:txBody>
      </p:sp>
    </p:spTree>
    <p:extLst>
      <p:ext uri="{BB962C8B-B14F-4D97-AF65-F5344CB8AC3E}">
        <p14:creationId xmlns:p14="http://schemas.microsoft.com/office/powerpoint/2010/main" val="2044762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CDD2A03-6385-14FC-5D73-646763348C1D}"/>
              </a:ext>
            </a:extLst>
          </p:cNvPr>
          <p:cNvSpPr>
            <a:spLocks noGrp="1"/>
          </p:cNvSpPr>
          <p:nvPr>
            <p:ph type="dt" sz="half" idx="10"/>
          </p:nvPr>
        </p:nvSpPr>
        <p:spPr/>
        <p:txBody>
          <a:bodyPr/>
          <a:lstStyle/>
          <a:p>
            <a:fld id="{3A1C50CD-B978-42EF-B5A7-82D9B21A1B08}" type="datetimeFigureOut">
              <a:rPr lang="sv-SE" smtClean="0"/>
              <a:t>2023-11-13</a:t>
            </a:fld>
            <a:endParaRPr lang="sv-SE"/>
          </a:p>
        </p:txBody>
      </p:sp>
      <p:sp>
        <p:nvSpPr>
          <p:cNvPr id="3" name="Platshållare för sidfot 2">
            <a:extLst>
              <a:ext uri="{FF2B5EF4-FFF2-40B4-BE49-F238E27FC236}">
                <a16:creationId xmlns:a16="http://schemas.microsoft.com/office/drawing/2014/main" id="{C95A1290-B564-C1D0-1B38-86113AC0F86E}"/>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1FD571B0-6571-2800-B864-868A8356C1EA}"/>
              </a:ext>
            </a:extLst>
          </p:cNvPr>
          <p:cNvSpPr>
            <a:spLocks noGrp="1"/>
          </p:cNvSpPr>
          <p:nvPr>
            <p:ph type="sldNum" sz="quarter" idx="12"/>
          </p:nvPr>
        </p:nvSpPr>
        <p:spPr/>
        <p:txBody>
          <a:bodyPr/>
          <a:lstStyle/>
          <a:p>
            <a:fld id="{760402E2-828E-4A62-AB2A-4D123A8F8A71}" type="slidenum">
              <a:rPr lang="sv-SE" smtClean="0"/>
              <a:t>‹#›</a:t>
            </a:fld>
            <a:endParaRPr lang="sv-SE"/>
          </a:p>
        </p:txBody>
      </p:sp>
    </p:spTree>
    <p:extLst>
      <p:ext uri="{BB962C8B-B14F-4D97-AF65-F5344CB8AC3E}">
        <p14:creationId xmlns:p14="http://schemas.microsoft.com/office/powerpoint/2010/main" val="285869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8474A9-719B-4C26-63D0-877B350990F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A519F7A-6E9C-0800-DAEF-1BEDBE0695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A9ABBBB2-7111-C975-A31B-F65041494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9B77733-7E42-5C97-066E-A5A49972DA55}"/>
              </a:ext>
            </a:extLst>
          </p:cNvPr>
          <p:cNvSpPr>
            <a:spLocks noGrp="1"/>
          </p:cNvSpPr>
          <p:nvPr>
            <p:ph type="dt" sz="half" idx="10"/>
          </p:nvPr>
        </p:nvSpPr>
        <p:spPr/>
        <p:txBody>
          <a:bodyPr/>
          <a:lstStyle/>
          <a:p>
            <a:fld id="{3A1C50CD-B978-42EF-B5A7-82D9B21A1B08}" type="datetimeFigureOut">
              <a:rPr lang="sv-SE" smtClean="0"/>
              <a:t>2023-11-13</a:t>
            </a:fld>
            <a:endParaRPr lang="sv-SE"/>
          </a:p>
        </p:txBody>
      </p:sp>
      <p:sp>
        <p:nvSpPr>
          <p:cNvPr id="6" name="Platshållare för sidfot 5">
            <a:extLst>
              <a:ext uri="{FF2B5EF4-FFF2-40B4-BE49-F238E27FC236}">
                <a16:creationId xmlns:a16="http://schemas.microsoft.com/office/drawing/2014/main" id="{D69DEED0-8CEC-6CB1-268D-48941B5625E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B7706CF-9ACB-33B9-28E3-88DE431445C5}"/>
              </a:ext>
            </a:extLst>
          </p:cNvPr>
          <p:cNvSpPr>
            <a:spLocks noGrp="1"/>
          </p:cNvSpPr>
          <p:nvPr>
            <p:ph type="sldNum" sz="quarter" idx="12"/>
          </p:nvPr>
        </p:nvSpPr>
        <p:spPr/>
        <p:txBody>
          <a:bodyPr/>
          <a:lstStyle/>
          <a:p>
            <a:fld id="{760402E2-828E-4A62-AB2A-4D123A8F8A71}" type="slidenum">
              <a:rPr lang="sv-SE" smtClean="0"/>
              <a:t>‹#›</a:t>
            </a:fld>
            <a:endParaRPr lang="sv-SE"/>
          </a:p>
        </p:txBody>
      </p:sp>
    </p:spTree>
    <p:extLst>
      <p:ext uri="{BB962C8B-B14F-4D97-AF65-F5344CB8AC3E}">
        <p14:creationId xmlns:p14="http://schemas.microsoft.com/office/powerpoint/2010/main" val="1796494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24402-6283-286D-153D-00DC78FBFDB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6CD76265-83B9-DF20-E29F-F9077BF68B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EAAC966-17BA-DE31-503E-6CD68355C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1EE73657-4893-D107-7ECE-A7B8B5F93363}"/>
              </a:ext>
            </a:extLst>
          </p:cNvPr>
          <p:cNvSpPr>
            <a:spLocks noGrp="1"/>
          </p:cNvSpPr>
          <p:nvPr>
            <p:ph type="dt" sz="half" idx="10"/>
          </p:nvPr>
        </p:nvSpPr>
        <p:spPr/>
        <p:txBody>
          <a:bodyPr/>
          <a:lstStyle/>
          <a:p>
            <a:fld id="{3A1C50CD-B978-42EF-B5A7-82D9B21A1B08}" type="datetimeFigureOut">
              <a:rPr lang="sv-SE" smtClean="0"/>
              <a:t>2023-11-13</a:t>
            </a:fld>
            <a:endParaRPr lang="sv-SE"/>
          </a:p>
        </p:txBody>
      </p:sp>
      <p:sp>
        <p:nvSpPr>
          <p:cNvPr id="6" name="Platshållare för sidfot 5">
            <a:extLst>
              <a:ext uri="{FF2B5EF4-FFF2-40B4-BE49-F238E27FC236}">
                <a16:creationId xmlns:a16="http://schemas.microsoft.com/office/drawing/2014/main" id="{92D712BC-353F-D674-1F50-7BFB65B7694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BE26A3A-32F4-0892-C9FA-DADC08238FB6}"/>
              </a:ext>
            </a:extLst>
          </p:cNvPr>
          <p:cNvSpPr>
            <a:spLocks noGrp="1"/>
          </p:cNvSpPr>
          <p:nvPr>
            <p:ph type="sldNum" sz="quarter" idx="12"/>
          </p:nvPr>
        </p:nvSpPr>
        <p:spPr/>
        <p:txBody>
          <a:bodyPr/>
          <a:lstStyle/>
          <a:p>
            <a:fld id="{760402E2-828E-4A62-AB2A-4D123A8F8A71}" type="slidenum">
              <a:rPr lang="sv-SE" smtClean="0"/>
              <a:t>‹#›</a:t>
            </a:fld>
            <a:endParaRPr lang="sv-SE"/>
          </a:p>
        </p:txBody>
      </p:sp>
    </p:spTree>
    <p:extLst>
      <p:ext uri="{BB962C8B-B14F-4D97-AF65-F5344CB8AC3E}">
        <p14:creationId xmlns:p14="http://schemas.microsoft.com/office/powerpoint/2010/main" val="1867098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25A5C80-1E26-5DCF-C053-29CA07397F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64F09D5-E03C-B652-A5FF-73F30366C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4CBD145-1D33-4DF7-9A47-498C76EAA3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C50CD-B978-42EF-B5A7-82D9B21A1B08}" type="datetimeFigureOut">
              <a:rPr lang="sv-SE" smtClean="0"/>
              <a:t>2023-11-13</a:t>
            </a:fld>
            <a:endParaRPr lang="sv-SE"/>
          </a:p>
        </p:txBody>
      </p:sp>
      <p:sp>
        <p:nvSpPr>
          <p:cNvPr id="5" name="Platshållare för sidfot 4">
            <a:extLst>
              <a:ext uri="{FF2B5EF4-FFF2-40B4-BE49-F238E27FC236}">
                <a16:creationId xmlns:a16="http://schemas.microsoft.com/office/drawing/2014/main" id="{EB0C5D34-A6BF-2029-6F8E-C0ED246AE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4E4D0F6D-5D9F-930C-36FD-F17C46F7A4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402E2-828E-4A62-AB2A-4D123A8F8A71}" type="slidenum">
              <a:rPr lang="sv-SE" smtClean="0"/>
              <a:t>‹#›</a:t>
            </a:fld>
            <a:endParaRPr lang="sv-SE"/>
          </a:p>
        </p:txBody>
      </p:sp>
    </p:spTree>
    <p:extLst>
      <p:ext uri="{BB962C8B-B14F-4D97-AF65-F5344CB8AC3E}">
        <p14:creationId xmlns:p14="http://schemas.microsoft.com/office/powerpoint/2010/main" val="3794789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www.orientering.se/utova-och-folj/om-soft/forbundet/forbundsmote/"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131531-6DB1-2FD0-824F-45A91569EABB}"/>
              </a:ext>
            </a:extLst>
          </p:cNvPr>
          <p:cNvSpPr>
            <a:spLocks noGrp="1"/>
          </p:cNvSpPr>
          <p:nvPr>
            <p:ph type="ctrTitle"/>
          </p:nvPr>
        </p:nvSpPr>
        <p:spPr/>
        <p:txBody>
          <a:bodyPr/>
          <a:lstStyle/>
          <a:p>
            <a:r>
              <a:rPr lang="sv-SE" dirty="0"/>
              <a:t>Banläggningskonferens</a:t>
            </a:r>
          </a:p>
        </p:txBody>
      </p:sp>
    </p:spTree>
    <p:extLst>
      <p:ext uri="{BB962C8B-B14F-4D97-AF65-F5344CB8AC3E}">
        <p14:creationId xmlns:p14="http://schemas.microsoft.com/office/powerpoint/2010/main" val="1813820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9187971-6494-0BE4-2727-408F877AEB4D}"/>
              </a:ext>
            </a:extLst>
          </p:cNvPr>
          <p:cNvSpPr txBox="1"/>
          <p:nvPr/>
        </p:nvSpPr>
        <p:spPr>
          <a:xfrm>
            <a:off x="2959188" y="1613179"/>
            <a:ext cx="6094948" cy="2133918"/>
          </a:xfrm>
          <a:prstGeom prst="rect">
            <a:avLst/>
          </a:prstGeom>
          <a:noFill/>
        </p:spPr>
        <p:txBody>
          <a:bodyPr wrap="square">
            <a:spAutoFit/>
          </a:bodyPr>
          <a:lstStyle/>
          <a:p>
            <a:r>
              <a:rPr lang="sv-SE" sz="1800" b="1"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Kontroll av terrängbeskrivning </a:t>
            </a:r>
            <a:endParaRPr lang="sv-SE" sz="2000" dirty="0">
              <a:solidFill>
                <a:srgbClr val="000000"/>
              </a:solidFill>
              <a:effectLst/>
              <a:latin typeface="Arial" panose="020B0604020202020204" pitchFamily="34" charset="0"/>
              <a:ea typeface="Calibri" panose="020F0502020204030204" pitchFamily="34" charset="0"/>
            </a:endParaRPr>
          </a:p>
          <a:p>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Terrängbeskrivningen ska kontrolleras och godkännas av bankontrollanten innan inbjudan sänds ut. Följande ska beaktas: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terrängbeskrivningen ger en riktig bild av området.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SOFT:s anvisningar för terrängbeskrivning har följts. </a:t>
            </a:r>
            <a:endParaRPr lang="sv-SE" sz="2000" dirty="0">
              <a:solidFill>
                <a:srgbClr val="000000"/>
              </a:solidFill>
              <a:effectLst/>
              <a:latin typeface="Arial" panose="020B0604020202020204" pitchFamily="34" charset="0"/>
              <a:ea typeface="Calibri" panose="020F0502020204030204" pitchFamily="34" charset="0"/>
            </a:endParaRPr>
          </a:p>
          <a:p>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a:effectLst/>
                <a:latin typeface="Garamond" panose="02020404030301010803" pitchFamily="18" charset="0"/>
                <a:ea typeface="Calibri" panose="020F0502020204030204" pitchFamily="34" charset="0"/>
                <a:cs typeface="Garamond" panose="02020404030301010803" pitchFamily="18" charset="0"/>
              </a:rPr>
              <a:t>Att hänsyn tagits till förändringar i undervegetation och dylikt som kan inträffa fram till tidpunkten för tävlingen.</a:t>
            </a:r>
            <a:endParaRPr lang="sv-SE" dirty="0"/>
          </a:p>
        </p:txBody>
      </p:sp>
    </p:spTree>
    <p:extLst>
      <p:ext uri="{BB962C8B-B14F-4D97-AF65-F5344CB8AC3E}">
        <p14:creationId xmlns:p14="http://schemas.microsoft.com/office/powerpoint/2010/main" val="3423268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C76A4B55-CF43-2391-9E75-B1D9FDC8A274}"/>
              </a:ext>
            </a:extLst>
          </p:cNvPr>
          <p:cNvSpPr txBox="1"/>
          <p:nvPr/>
        </p:nvSpPr>
        <p:spPr>
          <a:xfrm>
            <a:off x="1041575" y="656837"/>
            <a:ext cx="10108849" cy="5211683"/>
          </a:xfrm>
          <a:prstGeom prst="rect">
            <a:avLst/>
          </a:prstGeom>
          <a:noFill/>
        </p:spPr>
        <p:txBody>
          <a:bodyPr wrap="square">
            <a:spAutoFit/>
          </a:bodyPr>
          <a:lstStyle/>
          <a:p>
            <a:r>
              <a:rPr lang="sv-SE" sz="1800" b="1"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Teoretisk granskning av banförslag och kontrollbeskrivningar </a:t>
            </a:r>
            <a:endParaRPr lang="sv-SE" sz="2000" dirty="0">
              <a:solidFill>
                <a:srgbClr val="000000"/>
              </a:solidFill>
              <a:effectLst/>
              <a:latin typeface="Arial" panose="020B0604020202020204" pitchFamily="34" charset="0"/>
              <a:ea typeface="Calibri" panose="020F0502020204030204" pitchFamily="34" charset="0"/>
            </a:endParaRPr>
          </a:p>
          <a:p>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Senast tre månader före tävling ska banläggaren kontakta bankontrollanten och ge tillfälle att granska banförslagen som vid denna tidpunkt bör vara preliminära. Samråd med markägare och jakträttsinnehavare ska vara klara. </a:t>
            </a:r>
            <a:endParaRPr lang="sv-SE" sz="2000" dirty="0">
              <a:solidFill>
                <a:srgbClr val="000000"/>
              </a:solidFill>
              <a:effectLst/>
              <a:latin typeface="Arial" panose="020B0604020202020204" pitchFamily="34" charset="0"/>
              <a:ea typeface="Calibri" panose="020F0502020204030204" pitchFamily="34" charset="0"/>
            </a:endParaRPr>
          </a:p>
          <a:p>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Följande ska kontrolleras: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 Att samrådet inte lett till konflikter som arrangören inte själv kan lösa.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 Att tävlingskartan är färdig senast två månader före tävlingsdagen.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 Att tävlingsmarkerna är utnyttjade så att banorna går fram genom de för respektive klass lämpligaste terrängpartierna.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klassernas banor har rätt svårighetsnivå, beräknad segrartid, samt banlängd.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banornas uppläggning inte inbjuder till att passera genom förbudsområden.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SOFT:s regler och anvisningar för elitklasser tillämpas.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kombinationer av olika klasser på samma bana eller kontroller sker med omsorg.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banorna följer anvisningar för undvikande av markpåverkan och viltstörningar.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olika banors kontroller placeras med omsorg. Trots kontrollers olika kontrollkoder (kodsiffror) ska risken för felstämpling minimeras. Stort avstånd mellan kontroller är särskilt viktigt vid samma typ av kontrollföremål och kontrollföremål som liknar varandra </a:t>
            </a:r>
            <a:endParaRPr lang="sv-SE" sz="20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17446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C46BA26D-9088-1BB4-4F9D-B3E8554892A2}"/>
              </a:ext>
            </a:extLst>
          </p:cNvPr>
          <p:cNvSpPr txBox="1"/>
          <p:nvPr/>
        </p:nvSpPr>
        <p:spPr>
          <a:xfrm>
            <a:off x="712601" y="171972"/>
            <a:ext cx="11212436" cy="5765681"/>
          </a:xfrm>
          <a:prstGeom prst="rect">
            <a:avLst/>
          </a:prstGeom>
          <a:noFill/>
        </p:spPr>
        <p:txBody>
          <a:bodyPr wrap="square">
            <a:spAutoFit/>
          </a:bodyPr>
          <a:lstStyle/>
          <a:p>
            <a:r>
              <a:rPr lang="sv-SE" sz="1800" b="1"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Praktisk terrängkontroll </a:t>
            </a:r>
            <a:endParaRPr lang="sv-SE" sz="2000" dirty="0">
              <a:solidFill>
                <a:srgbClr val="000000"/>
              </a:solidFill>
              <a:effectLst/>
              <a:latin typeface="Arial" panose="020B0604020202020204" pitchFamily="34" charset="0"/>
              <a:ea typeface="Calibri" panose="020F0502020204030204" pitchFamily="34" charset="0"/>
            </a:endParaRPr>
          </a:p>
          <a:p>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Terrängkontrollen ska vara klar senast en månad innan tävlingen genomförs. Följande ska genom banläggarens försorg vara klart: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Kontrollerna ska vara märkta på lämpligt sätt. Märkningen ska sitta på exakt det ställe och i det höjdläge där skärmen eller reflexen ska placeras. </a:t>
            </a:r>
            <a:endParaRPr lang="sv-SE" sz="2000" dirty="0">
              <a:solidFill>
                <a:srgbClr val="000000"/>
              </a:solidFill>
              <a:effectLst/>
              <a:latin typeface="Arial" panose="020B0604020202020204" pitchFamily="34" charset="0"/>
              <a:ea typeface="Calibri" panose="020F0502020204030204" pitchFamily="34" charset="0"/>
            </a:endParaRPr>
          </a:p>
          <a:p>
            <a:pPr lvl="0"/>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Bankontrollanten ska ha fått banförslag i regel i form av en fil med karta, bana och kontrollbeskrivning för samtliga klasser. </a:t>
            </a:r>
            <a:endParaRPr lang="sv-SE" sz="2000" dirty="0">
              <a:solidFill>
                <a:srgbClr val="000000"/>
              </a:solidFill>
              <a:effectLst/>
              <a:latin typeface="Arial" panose="020B0604020202020204" pitchFamily="34" charset="0"/>
              <a:ea typeface="Calibri" panose="020F0502020204030204" pitchFamily="34" charset="0"/>
            </a:endParaRPr>
          </a:p>
          <a:p>
            <a:r>
              <a:rPr lang="sv-SE" sz="1800" dirty="0">
                <a:solidFill>
                  <a:srgbClr val="000000"/>
                </a:solidFill>
                <a:effectLst/>
                <a:latin typeface="Arial" panose="020B0604020202020204" pitchFamily="34" charset="0"/>
                <a:ea typeface="Calibri" panose="020F0502020204030204" pitchFamily="34" charset="0"/>
              </a:rPr>
              <a:t> </a:t>
            </a:r>
            <a:endParaRPr lang="sv-SE" sz="2000" dirty="0">
              <a:solidFill>
                <a:srgbClr val="000000"/>
              </a:solidFill>
              <a:effectLst/>
              <a:latin typeface="Arial" panose="020B0604020202020204" pitchFamily="34" charset="0"/>
              <a:ea typeface="Calibri" panose="020F0502020204030204" pitchFamily="34" charset="0"/>
            </a:endParaRPr>
          </a:p>
          <a:p>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Vid terrängkontrollen ska följande beaktas: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 Att terrängförhållandena på sträckorna klart framgår av kartan.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 Att förbudsområden markeras i terrängen och på kartan.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 Att startplatser, mål och kontroller är rätt placerade.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svårighetsnivån och terrängframkomligheten på de olika banorna är väl avvägd mot kraven i de olika klasserna.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kartan inom </a:t>
            </a:r>
            <a:r>
              <a:rPr lang="sv-SE" sz="1800" dirty="0" err="1">
                <a:solidFill>
                  <a:srgbClr val="000000"/>
                </a:solidFill>
                <a:effectLst/>
                <a:latin typeface="Garamond" panose="02020404030301010803" pitchFamily="18" charset="0"/>
                <a:ea typeface="Calibri" panose="020F0502020204030204" pitchFamily="34" charset="0"/>
                <a:cs typeface="Garamond" panose="02020404030301010803" pitchFamily="18" charset="0"/>
              </a:rPr>
              <a:t>kontrollringen</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 och vid nära belägna inläsningspunkter väl stämmer överens med terrängen. Kartbilden inom ringen ska vara läsbar så att ingen tvekan råder om vilken kontrollpunkt som avses.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kontrollmarkeringens placering är riktig och att dess synlighet är anpassad efter det kartläsningsstöd den tävlande har när han eller han närmar sig kontrollpunkten.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kontrollmarkeringens synlighet är anpassad till de klasser som besöker punkten och att dess placering anpassas efter kontrollkaraktären. En stämplande tävlande får inte vara avsevärt lättare att upptäcka än kontrollmarkeringen.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kontrollbeskrivning motsvarar kontrollernas karaktär och i övrigt följer anvisningarna. </a:t>
            </a:r>
            <a:endParaRPr lang="sv-SE" sz="20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990811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FB6A65F1-9CCA-3A4E-A07C-9BBA445B4983}"/>
              </a:ext>
            </a:extLst>
          </p:cNvPr>
          <p:cNvSpPr txBox="1"/>
          <p:nvPr/>
        </p:nvSpPr>
        <p:spPr>
          <a:xfrm>
            <a:off x="1406283" y="655483"/>
            <a:ext cx="9219675" cy="1477328"/>
          </a:xfrm>
          <a:prstGeom prst="rect">
            <a:avLst/>
          </a:prstGeom>
          <a:noFill/>
        </p:spPr>
        <p:txBody>
          <a:bodyPr wrap="square">
            <a:spAutoFit/>
          </a:bodyPr>
          <a:lstStyle/>
          <a:p>
            <a:r>
              <a:rPr lang="sv-SE" sz="1800" b="1"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Signering av kartor och kontrollbeskrivningar </a:t>
            </a:r>
            <a:endParaRPr lang="sv-SE" sz="2000" dirty="0">
              <a:solidFill>
                <a:srgbClr val="000000"/>
              </a:solidFill>
              <a:effectLst/>
              <a:latin typeface="Arial" panose="020B0604020202020204" pitchFamily="34" charset="0"/>
              <a:ea typeface="Calibri" panose="020F0502020204030204" pitchFamily="34" charset="0"/>
            </a:endParaRPr>
          </a:p>
          <a:p>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När banor och kontrollbeskrivningar är fastställda ska bankontrollanten signera ett originalexemplar av varje godkänd bana och kontrollbeskrivning. Bankontrollanten ska dessutom förvissa sig om att tillräcklig kontroll genom arrangörens försorg genomförs vid påtryckning eller inritning av banor samt vid kopiering av kontrollbeskrivningar. </a:t>
            </a:r>
            <a:endParaRPr lang="sv-SE" sz="2000" dirty="0">
              <a:solidFill>
                <a:srgbClr val="000000"/>
              </a:solidFill>
              <a:effectLst/>
              <a:latin typeface="Arial" panose="020B0604020202020204" pitchFamily="34" charset="0"/>
              <a:ea typeface="Calibri" panose="020F0502020204030204" pitchFamily="34" charset="0"/>
            </a:endParaRPr>
          </a:p>
        </p:txBody>
      </p:sp>
      <p:sp>
        <p:nvSpPr>
          <p:cNvPr id="5" name="textruta 4">
            <a:extLst>
              <a:ext uri="{FF2B5EF4-FFF2-40B4-BE49-F238E27FC236}">
                <a16:creationId xmlns:a16="http://schemas.microsoft.com/office/drawing/2014/main" id="{B2117B01-7E33-D462-2BAE-5B33C5BF54C0}"/>
              </a:ext>
            </a:extLst>
          </p:cNvPr>
          <p:cNvSpPr txBox="1"/>
          <p:nvPr/>
        </p:nvSpPr>
        <p:spPr>
          <a:xfrm>
            <a:off x="1406283" y="2357172"/>
            <a:ext cx="9278534" cy="3459922"/>
          </a:xfrm>
          <a:prstGeom prst="rect">
            <a:avLst/>
          </a:prstGeom>
          <a:noFill/>
        </p:spPr>
        <p:txBody>
          <a:bodyPr wrap="square">
            <a:spAutoFit/>
          </a:bodyPr>
          <a:lstStyle/>
          <a:p>
            <a:r>
              <a:rPr lang="sv-SE" sz="1800" b="1"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Kontroll av utsättning och provlöpning </a:t>
            </a:r>
            <a:endParaRPr lang="sv-SE" sz="2000" dirty="0">
              <a:solidFill>
                <a:srgbClr val="000000"/>
              </a:solidFill>
              <a:effectLst/>
              <a:latin typeface="Arial" panose="020B0604020202020204" pitchFamily="34" charset="0"/>
              <a:ea typeface="Calibri" panose="020F0502020204030204" pitchFamily="34" charset="0"/>
            </a:endParaRPr>
          </a:p>
          <a:p>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Bankontrollanten ska kontrollera att kontrollutsättningen organiseras på ett sätt som säker-ställer att rätt kontrollmarkering placeras på rätt plats och att detta arbete är klart i rätt tid. </a:t>
            </a:r>
            <a:endParaRPr lang="sv-SE" sz="2000" dirty="0">
              <a:solidFill>
                <a:srgbClr val="000000"/>
              </a:solidFill>
              <a:effectLst/>
              <a:latin typeface="Arial" panose="020B0604020202020204" pitchFamily="34" charset="0"/>
              <a:ea typeface="Calibri" panose="020F0502020204030204" pitchFamily="34" charset="0"/>
            </a:endParaRPr>
          </a:p>
          <a:p>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Följande ska beaktas: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485"/>
              </a:spcAft>
            </a:pP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 Att kontrollmarkering enligt SOFT:s regelverk används.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485"/>
              </a:spcAft>
            </a:pPr>
            <a:r>
              <a:rPr lang="sv-SE" sz="1800" dirty="0">
                <a:solidFill>
                  <a:srgbClr val="000000"/>
                </a:solidFill>
                <a:effectLst/>
                <a:latin typeface="Arial" panose="020B0604020202020204" pitchFamily="34" charset="0"/>
                <a:ea typeface="Calibri" panose="020F0502020204030204" pitchFamily="34" charset="0"/>
              </a:rPr>
              <a:t>• </a:t>
            </a:r>
            <a:r>
              <a:rPr lang="sv-SE" dirty="0">
                <a:solidFill>
                  <a:srgbClr val="000000"/>
                </a:solidFill>
                <a:latin typeface="Garamond" panose="02020404030301010803" pitchFamily="18" charset="0"/>
                <a:ea typeface="Calibri" panose="020F0502020204030204" pitchFamily="34" charset="0"/>
              </a:rPr>
              <a:t>Att kontrollmarkeringarna sätts ut vid lämplig tidpunkt. </a:t>
            </a:r>
          </a:p>
          <a:p>
            <a:pPr lvl="0">
              <a:spcAft>
                <a:spcPts val="485"/>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kontrollutsättarna får instruktion om hur och var kontrollmarkeringarna ska placeras.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485"/>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arrangören kontrollerar att rätt kontrollmarkering hamnar på rätt plats genom att märkbrickan redovisas. </a:t>
            </a:r>
            <a:endParaRPr lang="sv-SE" sz="2000" dirty="0">
              <a:solidFill>
                <a:srgbClr val="000000"/>
              </a:solidFill>
              <a:effectLst/>
              <a:latin typeface="Arial" panose="020B0604020202020204" pitchFamily="34" charset="0"/>
              <a:ea typeface="Calibri" panose="020F0502020204030204" pitchFamily="34" charset="0"/>
            </a:endParaRPr>
          </a:p>
          <a:p>
            <a:pPr lvl="0">
              <a:spcAft>
                <a:spcPts val="485"/>
              </a:spcAft>
            </a:pPr>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arrangören tävlingsdagen kontrollerar samtliga kontrollmarkeringar före första start. </a:t>
            </a:r>
            <a:endParaRPr lang="sv-SE" sz="2000" dirty="0">
              <a:solidFill>
                <a:srgbClr val="000000"/>
              </a:solidFill>
              <a:effectLst/>
              <a:latin typeface="Arial" panose="020B0604020202020204" pitchFamily="34" charset="0"/>
              <a:ea typeface="Calibri" panose="020F0502020204030204" pitchFamily="34" charset="0"/>
            </a:endParaRPr>
          </a:p>
          <a:p>
            <a:pPr lvl="0"/>
            <a:r>
              <a:rPr lang="sv-SE" sz="1800" dirty="0">
                <a:solidFill>
                  <a:srgbClr val="000000"/>
                </a:solidFill>
                <a:effectLst/>
                <a:latin typeface="Arial" panose="020B0604020202020204" pitchFamily="34" charset="0"/>
                <a:ea typeface="Calibri" panose="020F0502020204030204" pitchFamily="34" charset="0"/>
              </a:rPr>
              <a:t>• </a:t>
            </a:r>
            <a:r>
              <a:rPr lang="sv-SE" sz="1800" dirty="0">
                <a:solidFill>
                  <a:srgbClr val="000000"/>
                </a:solidFill>
                <a:effectLst/>
                <a:latin typeface="Garamond" panose="02020404030301010803" pitchFamily="18" charset="0"/>
                <a:ea typeface="Calibri" panose="020F0502020204030204" pitchFamily="34" charset="0"/>
                <a:cs typeface="Garamond" panose="02020404030301010803" pitchFamily="18" charset="0"/>
              </a:rPr>
              <a:t>Att väg-, frizons- och kontrollvakter vid behov placeras ut. </a:t>
            </a:r>
            <a:endParaRPr lang="sv-SE" sz="20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384206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3E75F2B-D80D-C01A-366E-45B28EAB6312}"/>
              </a:ext>
            </a:extLst>
          </p:cNvPr>
          <p:cNvSpPr txBox="1"/>
          <p:nvPr/>
        </p:nvSpPr>
        <p:spPr>
          <a:xfrm>
            <a:off x="2787343" y="2844099"/>
            <a:ext cx="6753948" cy="584775"/>
          </a:xfrm>
          <a:prstGeom prst="rect">
            <a:avLst/>
          </a:prstGeom>
          <a:noFill/>
        </p:spPr>
        <p:txBody>
          <a:bodyPr wrap="square" rtlCol="0">
            <a:spAutoFit/>
          </a:bodyPr>
          <a:lstStyle/>
          <a:p>
            <a:pPr algn="ctr"/>
            <a:r>
              <a:rPr lang="sv-SE" sz="3200" b="1" dirty="0"/>
              <a:t>FIKA</a:t>
            </a:r>
          </a:p>
        </p:txBody>
      </p:sp>
    </p:spTree>
    <p:extLst>
      <p:ext uri="{BB962C8B-B14F-4D97-AF65-F5344CB8AC3E}">
        <p14:creationId xmlns:p14="http://schemas.microsoft.com/office/powerpoint/2010/main" val="1637881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8EE6F7E-9E6E-369C-37D2-3E02B1F68BAD}"/>
              </a:ext>
            </a:extLst>
          </p:cNvPr>
          <p:cNvPicPr>
            <a:picLocks noChangeAspect="1"/>
          </p:cNvPicPr>
          <p:nvPr/>
        </p:nvPicPr>
        <p:blipFill>
          <a:blip r:embed="rId2"/>
          <a:stretch>
            <a:fillRect/>
          </a:stretch>
        </p:blipFill>
        <p:spPr>
          <a:xfrm>
            <a:off x="750593" y="0"/>
            <a:ext cx="10690814" cy="6858000"/>
          </a:xfrm>
          <a:prstGeom prst="rect">
            <a:avLst/>
          </a:prstGeom>
        </p:spPr>
      </p:pic>
      <p:sp>
        <p:nvSpPr>
          <p:cNvPr id="4" name="textruta 3">
            <a:extLst>
              <a:ext uri="{FF2B5EF4-FFF2-40B4-BE49-F238E27FC236}">
                <a16:creationId xmlns:a16="http://schemas.microsoft.com/office/drawing/2014/main" id="{6E6B0A7A-C6FA-8FC1-43C2-336FE83934AF}"/>
              </a:ext>
            </a:extLst>
          </p:cNvPr>
          <p:cNvSpPr txBox="1"/>
          <p:nvPr/>
        </p:nvSpPr>
        <p:spPr>
          <a:xfrm>
            <a:off x="8202507" y="121920"/>
            <a:ext cx="3095413" cy="369332"/>
          </a:xfrm>
          <a:prstGeom prst="rect">
            <a:avLst/>
          </a:prstGeom>
          <a:noFill/>
        </p:spPr>
        <p:txBody>
          <a:bodyPr wrap="square" rtlCol="0">
            <a:spAutoFit/>
          </a:bodyPr>
          <a:lstStyle/>
          <a:p>
            <a:r>
              <a:rPr lang="sv-SE" b="1" dirty="0">
                <a:solidFill>
                  <a:srgbClr val="FF0000"/>
                </a:solidFill>
              </a:rPr>
              <a:t>Öjetrampen H14</a:t>
            </a:r>
          </a:p>
        </p:txBody>
      </p:sp>
    </p:spTree>
    <p:extLst>
      <p:ext uri="{BB962C8B-B14F-4D97-AF65-F5344CB8AC3E}">
        <p14:creationId xmlns:p14="http://schemas.microsoft.com/office/powerpoint/2010/main" val="1122248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CF89971-B6FD-B538-C985-CD07101BCFF8}"/>
              </a:ext>
            </a:extLst>
          </p:cNvPr>
          <p:cNvPicPr>
            <a:picLocks noChangeAspect="1"/>
          </p:cNvPicPr>
          <p:nvPr/>
        </p:nvPicPr>
        <p:blipFill>
          <a:blip r:embed="rId2"/>
          <a:stretch>
            <a:fillRect/>
          </a:stretch>
        </p:blipFill>
        <p:spPr>
          <a:xfrm>
            <a:off x="1152018" y="0"/>
            <a:ext cx="9887964" cy="6858000"/>
          </a:xfrm>
          <a:prstGeom prst="rect">
            <a:avLst/>
          </a:prstGeom>
        </p:spPr>
      </p:pic>
      <p:sp>
        <p:nvSpPr>
          <p:cNvPr id="4" name="textruta 3">
            <a:extLst>
              <a:ext uri="{FF2B5EF4-FFF2-40B4-BE49-F238E27FC236}">
                <a16:creationId xmlns:a16="http://schemas.microsoft.com/office/drawing/2014/main" id="{3E92ECE4-7180-9BEF-8737-6374C2EC3685}"/>
              </a:ext>
            </a:extLst>
          </p:cNvPr>
          <p:cNvSpPr txBox="1"/>
          <p:nvPr/>
        </p:nvSpPr>
        <p:spPr>
          <a:xfrm>
            <a:off x="7409793" y="271167"/>
            <a:ext cx="2730588" cy="369332"/>
          </a:xfrm>
          <a:prstGeom prst="rect">
            <a:avLst/>
          </a:prstGeom>
          <a:noFill/>
        </p:spPr>
        <p:txBody>
          <a:bodyPr wrap="square" rtlCol="0">
            <a:spAutoFit/>
          </a:bodyPr>
          <a:lstStyle/>
          <a:p>
            <a:r>
              <a:rPr lang="sv-SE" dirty="0">
                <a:solidFill>
                  <a:srgbClr val="FF0000"/>
                </a:solidFill>
              </a:rPr>
              <a:t>Öjetrampen H 12</a:t>
            </a:r>
          </a:p>
        </p:txBody>
      </p:sp>
    </p:spTree>
    <p:extLst>
      <p:ext uri="{BB962C8B-B14F-4D97-AF65-F5344CB8AC3E}">
        <p14:creationId xmlns:p14="http://schemas.microsoft.com/office/powerpoint/2010/main" val="1975966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9A45469-170E-13A0-D005-D6D65D912573}"/>
              </a:ext>
            </a:extLst>
          </p:cNvPr>
          <p:cNvPicPr>
            <a:picLocks noChangeAspect="1"/>
          </p:cNvPicPr>
          <p:nvPr/>
        </p:nvPicPr>
        <p:blipFill>
          <a:blip r:embed="rId2"/>
          <a:stretch>
            <a:fillRect/>
          </a:stretch>
        </p:blipFill>
        <p:spPr>
          <a:xfrm>
            <a:off x="2082800" y="0"/>
            <a:ext cx="8026400" cy="6858000"/>
          </a:xfrm>
          <a:prstGeom prst="rect">
            <a:avLst/>
          </a:prstGeom>
        </p:spPr>
      </p:pic>
      <p:sp>
        <p:nvSpPr>
          <p:cNvPr id="2" name="textruta 1">
            <a:extLst>
              <a:ext uri="{FF2B5EF4-FFF2-40B4-BE49-F238E27FC236}">
                <a16:creationId xmlns:a16="http://schemas.microsoft.com/office/drawing/2014/main" id="{ED987405-88FB-5BD6-5DBF-2E479F4077EB}"/>
              </a:ext>
            </a:extLst>
          </p:cNvPr>
          <p:cNvSpPr txBox="1"/>
          <p:nvPr/>
        </p:nvSpPr>
        <p:spPr>
          <a:xfrm>
            <a:off x="7762941" y="5297214"/>
            <a:ext cx="1948618" cy="369332"/>
          </a:xfrm>
          <a:prstGeom prst="rect">
            <a:avLst/>
          </a:prstGeom>
          <a:noFill/>
        </p:spPr>
        <p:txBody>
          <a:bodyPr wrap="square" rtlCol="0">
            <a:spAutoFit/>
          </a:bodyPr>
          <a:lstStyle/>
          <a:p>
            <a:r>
              <a:rPr lang="sv-SE" dirty="0"/>
              <a:t>Dackefejden H14</a:t>
            </a:r>
          </a:p>
        </p:txBody>
      </p:sp>
    </p:spTree>
    <p:extLst>
      <p:ext uri="{BB962C8B-B14F-4D97-AF65-F5344CB8AC3E}">
        <p14:creationId xmlns:p14="http://schemas.microsoft.com/office/powerpoint/2010/main" val="445212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110E6E9-BF3B-34D5-5741-D61CD71BC11E}"/>
              </a:ext>
            </a:extLst>
          </p:cNvPr>
          <p:cNvPicPr>
            <a:picLocks noChangeAspect="1"/>
          </p:cNvPicPr>
          <p:nvPr/>
        </p:nvPicPr>
        <p:blipFill>
          <a:blip r:embed="rId2"/>
          <a:stretch>
            <a:fillRect/>
          </a:stretch>
        </p:blipFill>
        <p:spPr>
          <a:xfrm>
            <a:off x="2021194" y="0"/>
            <a:ext cx="8149612" cy="6858000"/>
          </a:xfrm>
          <a:prstGeom prst="rect">
            <a:avLst/>
          </a:prstGeom>
        </p:spPr>
      </p:pic>
    </p:spTree>
    <p:extLst>
      <p:ext uri="{BB962C8B-B14F-4D97-AF65-F5344CB8AC3E}">
        <p14:creationId xmlns:p14="http://schemas.microsoft.com/office/powerpoint/2010/main" val="1215819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BFE3D23-54A7-F12F-45F4-3E1AB63F3ADC}"/>
              </a:ext>
            </a:extLst>
          </p:cNvPr>
          <p:cNvPicPr>
            <a:picLocks noChangeAspect="1"/>
          </p:cNvPicPr>
          <p:nvPr/>
        </p:nvPicPr>
        <p:blipFill>
          <a:blip r:embed="rId2"/>
          <a:stretch>
            <a:fillRect/>
          </a:stretch>
        </p:blipFill>
        <p:spPr>
          <a:xfrm>
            <a:off x="2043842" y="0"/>
            <a:ext cx="8104316" cy="6858000"/>
          </a:xfrm>
          <a:prstGeom prst="rect">
            <a:avLst/>
          </a:prstGeom>
        </p:spPr>
      </p:pic>
    </p:spTree>
    <p:extLst>
      <p:ext uri="{BB962C8B-B14F-4D97-AF65-F5344CB8AC3E}">
        <p14:creationId xmlns:p14="http://schemas.microsoft.com/office/powerpoint/2010/main" val="2067250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0FA6C590-D8FE-CE02-5DE9-3AFCF312E3FA}"/>
              </a:ext>
            </a:extLst>
          </p:cNvPr>
          <p:cNvSpPr txBox="1"/>
          <p:nvPr/>
        </p:nvSpPr>
        <p:spPr>
          <a:xfrm>
            <a:off x="1526102" y="681070"/>
            <a:ext cx="9591741" cy="2215991"/>
          </a:xfrm>
          <a:prstGeom prst="rect">
            <a:avLst/>
          </a:prstGeom>
          <a:noFill/>
        </p:spPr>
        <p:txBody>
          <a:bodyPr wrap="square" rtlCol="0">
            <a:spAutoFit/>
          </a:bodyPr>
          <a:lstStyle/>
          <a:p>
            <a:pPr algn="ctr"/>
            <a:r>
              <a:rPr lang="sv-SE" sz="2400" b="1" dirty="0"/>
              <a:t>Program</a:t>
            </a:r>
          </a:p>
          <a:p>
            <a:pPr algn="ctr"/>
            <a:endParaRPr lang="sv-SE" sz="2400" b="1" dirty="0"/>
          </a:p>
          <a:p>
            <a:pPr marL="285750" indent="-285750">
              <a:buFont typeface="Wingdings" panose="05000000000000000000" pitchFamily="2" charset="2"/>
              <a:buChar char="Ø"/>
            </a:pPr>
            <a:r>
              <a:rPr lang="sv-SE" dirty="0"/>
              <a:t>Årets tävlingar</a:t>
            </a:r>
          </a:p>
          <a:p>
            <a:pPr marL="285750" indent="-285750">
              <a:buFont typeface="Wingdings" panose="05000000000000000000" pitchFamily="2" charset="2"/>
              <a:buChar char="Ø"/>
            </a:pPr>
            <a:r>
              <a:rPr lang="sv-SE" dirty="0"/>
              <a:t>Bankontrollantens uppdrag</a:t>
            </a:r>
          </a:p>
          <a:p>
            <a:pPr marL="285750" indent="-285750">
              <a:buFont typeface="Wingdings" panose="05000000000000000000" pitchFamily="2" charset="2"/>
              <a:buChar char="Ø"/>
            </a:pPr>
            <a:r>
              <a:rPr lang="sv-SE" dirty="0"/>
              <a:t>Jämförelser gula och orange banor andra distrikt</a:t>
            </a:r>
          </a:p>
          <a:p>
            <a:pPr marL="285750" indent="-285750">
              <a:buFont typeface="Wingdings" panose="05000000000000000000" pitchFamily="2" charset="2"/>
              <a:buChar char="Ø"/>
            </a:pPr>
            <a:r>
              <a:rPr lang="sv-SE" dirty="0"/>
              <a:t>Motioner till Förbundsmötet</a:t>
            </a:r>
          </a:p>
          <a:p>
            <a:pPr marL="285750" indent="-285750">
              <a:buFont typeface="Wingdings" panose="05000000000000000000" pitchFamily="2" charset="2"/>
              <a:buChar char="Ø"/>
            </a:pPr>
            <a:r>
              <a:rPr lang="sv-SE" dirty="0"/>
              <a:t>Övrigt</a:t>
            </a:r>
          </a:p>
        </p:txBody>
      </p:sp>
    </p:spTree>
    <p:extLst>
      <p:ext uri="{BB962C8B-B14F-4D97-AF65-F5344CB8AC3E}">
        <p14:creationId xmlns:p14="http://schemas.microsoft.com/office/powerpoint/2010/main" val="1028958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C687518-C9CA-51C2-EC94-11C54B637018}"/>
              </a:ext>
            </a:extLst>
          </p:cNvPr>
          <p:cNvPicPr>
            <a:picLocks noChangeAspect="1"/>
          </p:cNvPicPr>
          <p:nvPr/>
        </p:nvPicPr>
        <p:blipFill>
          <a:blip r:embed="rId2"/>
          <a:stretch>
            <a:fillRect/>
          </a:stretch>
        </p:blipFill>
        <p:spPr>
          <a:xfrm>
            <a:off x="996556" y="0"/>
            <a:ext cx="10198888" cy="6858000"/>
          </a:xfrm>
          <a:prstGeom prst="rect">
            <a:avLst/>
          </a:prstGeom>
        </p:spPr>
      </p:pic>
      <p:sp>
        <p:nvSpPr>
          <p:cNvPr id="4" name="textruta 3">
            <a:extLst>
              <a:ext uri="{FF2B5EF4-FFF2-40B4-BE49-F238E27FC236}">
                <a16:creationId xmlns:a16="http://schemas.microsoft.com/office/drawing/2014/main" id="{88869162-CA27-BD17-3FA2-7AC3D64C19BC}"/>
              </a:ext>
            </a:extLst>
          </p:cNvPr>
          <p:cNvSpPr txBox="1"/>
          <p:nvPr/>
        </p:nvSpPr>
        <p:spPr>
          <a:xfrm>
            <a:off x="7183705" y="430457"/>
            <a:ext cx="3440853" cy="369332"/>
          </a:xfrm>
          <a:prstGeom prst="rect">
            <a:avLst/>
          </a:prstGeom>
          <a:noFill/>
        </p:spPr>
        <p:txBody>
          <a:bodyPr wrap="square" rtlCol="0">
            <a:spAutoFit/>
          </a:bodyPr>
          <a:lstStyle/>
          <a:p>
            <a:r>
              <a:rPr lang="sv-SE" dirty="0">
                <a:solidFill>
                  <a:srgbClr val="FF0000"/>
                </a:solidFill>
              </a:rPr>
              <a:t>Kolmårdsträffen H 14</a:t>
            </a:r>
          </a:p>
        </p:txBody>
      </p:sp>
    </p:spTree>
    <p:extLst>
      <p:ext uri="{BB962C8B-B14F-4D97-AF65-F5344CB8AC3E}">
        <p14:creationId xmlns:p14="http://schemas.microsoft.com/office/powerpoint/2010/main" val="879396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55A8837-C8B8-CA45-A4C9-78B1ADF44E2E}"/>
              </a:ext>
            </a:extLst>
          </p:cNvPr>
          <p:cNvPicPr>
            <a:picLocks noChangeAspect="1"/>
          </p:cNvPicPr>
          <p:nvPr/>
        </p:nvPicPr>
        <p:blipFill>
          <a:blip r:embed="rId2"/>
          <a:stretch>
            <a:fillRect/>
          </a:stretch>
        </p:blipFill>
        <p:spPr>
          <a:xfrm>
            <a:off x="873369" y="0"/>
            <a:ext cx="10445262" cy="6858000"/>
          </a:xfrm>
          <a:prstGeom prst="rect">
            <a:avLst/>
          </a:prstGeom>
        </p:spPr>
      </p:pic>
      <p:sp>
        <p:nvSpPr>
          <p:cNvPr id="5" name="textruta 4">
            <a:extLst>
              <a:ext uri="{FF2B5EF4-FFF2-40B4-BE49-F238E27FC236}">
                <a16:creationId xmlns:a16="http://schemas.microsoft.com/office/drawing/2014/main" id="{E8B4A84D-AE17-10E6-EDE3-62BF948D9BC4}"/>
              </a:ext>
            </a:extLst>
          </p:cNvPr>
          <p:cNvSpPr txBox="1"/>
          <p:nvPr/>
        </p:nvSpPr>
        <p:spPr>
          <a:xfrm>
            <a:off x="7441324" y="321617"/>
            <a:ext cx="3127879" cy="369332"/>
          </a:xfrm>
          <a:prstGeom prst="rect">
            <a:avLst/>
          </a:prstGeom>
          <a:noFill/>
        </p:spPr>
        <p:txBody>
          <a:bodyPr wrap="square" rtlCol="0">
            <a:spAutoFit/>
          </a:bodyPr>
          <a:lstStyle/>
          <a:p>
            <a:r>
              <a:rPr lang="sv-SE" dirty="0">
                <a:solidFill>
                  <a:srgbClr val="FF0000"/>
                </a:solidFill>
              </a:rPr>
              <a:t>Kolmårdsträffen H 12</a:t>
            </a:r>
            <a:endParaRPr lang="sv-SE" dirty="0"/>
          </a:p>
        </p:txBody>
      </p:sp>
    </p:spTree>
    <p:extLst>
      <p:ext uri="{BB962C8B-B14F-4D97-AF65-F5344CB8AC3E}">
        <p14:creationId xmlns:p14="http://schemas.microsoft.com/office/powerpoint/2010/main" val="3733409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AC38EE6-96EB-1D95-255D-2C1C128C4B12}"/>
              </a:ext>
            </a:extLst>
          </p:cNvPr>
          <p:cNvPicPr>
            <a:picLocks noChangeAspect="1"/>
          </p:cNvPicPr>
          <p:nvPr/>
        </p:nvPicPr>
        <p:blipFill>
          <a:blip r:embed="rId2"/>
          <a:stretch>
            <a:fillRect/>
          </a:stretch>
        </p:blipFill>
        <p:spPr>
          <a:xfrm>
            <a:off x="3612432" y="0"/>
            <a:ext cx="4967135" cy="6858000"/>
          </a:xfrm>
          <a:prstGeom prst="rect">
            <a:avLst/>
          </a:prstGeom>
        </p:spPr>
      </p:pic>
    </p:spTree>
    <p:extLst>
      <p:ext uri="{BB962C8B-B14F-4D97-AF65-F5344CB8AC3E}">
        <p14:creationId xmlns:p14="http://schemas.microsoft.com/office/powerpoint/2010/main" val="359854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F3A0021-F13E-A021-4E32-DF48685BAE88}"/>
              </a:ext>
            </a:extLst>
          </p:cNvPr>
          <p:cNvPicPr>
            <a:picLocks noChangeAspect="1"/>
          </p:cNvPicPr>
          <p:nvPr/>
        </p:nvPicPr>
        <p:blipFill>
          <a:blip r:embed="rId2"/>
          <a:stretch>
            <a:fillRect/>
          </a:stretch>
        </p:blipFill>
        <p:spPr>
          <a:xfrm>
            <a:off x="3388716" y="0"/>
            <a:ext cx="5414568" cy="6858000"/>
          </a:xfrm>
          <a:prstGeom prst="rect">
            <a:avLst/>
          </a:prstGeom>
        </p:spPr>
      </p:pic>
    </p:spTree>
    <p:extLst>
      <p:ext uri="{BB962C8B-B14F-4D97-AF65-F5344CB8AC3E}">
        <p14:creationId xmlns:p14="http://schemas.microsoft.com/office/powerpoint/2010/main" val="3317592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306D96BD-982A-567F-AD7A-45EBB7E32736}"/>
              </a:ext>
            </a:extLst>
          </p:cNvPr>
          <p:cNvSpPr txBox="1"/>
          <p:nvPr/>
        </p:nvSpPr>
        <p:spPr>
          <a:xfrm>
            <a:off x="2245010" y="485578"/>
            <a:ext cx="7851227" cy="646331"/>
          </a:xfrm>
          <a:prstGeom prst="rect">
            <a:avLst/>
          </a:prstGeom>
          <a:noFill/>
        </p:spPr>
        <p:txBody>
          <a:bodyPr wrap="square" rtlCol="0">
            <a:spAutoFit/>
          </a:bodyPr>
          <a:lstStyle/>
          <a:p>
            <a:pPr algn="ctr"/>
            <a:r>
              <a:rPr lang="sv-SE" b="1" dirty="0"/>
              <a:t>Motioner</a:t>
            </a:r>
          </a:p>
          <a:p>
            <a:pPr marL="285750" indent="-285750">
              <a:buFont typeface="Arial" panose="020B0604020202020204" pitchFamily="34" charset="0"/>
              <a:buChar char="•"/>
            </a:pPr>
            <a:r>
              <a:rPr lang="sv-SE" b="1" dirty="0">
                <a:hlinkClick r:id="rId2"/>
              </a:rPr>
              <a:t>Motioner </a:t>
            </a:r>
            <a:r>
              <a:rPr lang="sv-SE" b="1" dirty="0" err="1">
                <a:hlinkClick r:id="rId2"/>
              </a:rPr>
              <a:t>Forbundsmote</a:t>
            </a:r>
            <a:endParaRPr lang="sv-SE" b="1" dirty="0"/>
          </a:p>
        </p:txBody>
      </p:sp>
    </p:spTree>
    <p:extLst>
      <p:ext uri="{BB962C8B-B14F-4D97-AF65-F5344CB8AC3E}">
        <p14:creationId xmlns:p14="http://schemas.microsoft.com/office/powerpoint/2010/main" val="1383605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1C4641A-1B60-4E53-58DA-24D21211E095}"/>
              </a:ext>
            </a:extLst>
          </p:cNvPr>
          <p:cNvSpPr txBox="1"/>
          <p:nvPr/>
        </p:nvSpPr>
        <p:spPr>
          <a:xfrm>
            <a:off x="3090041" y="611702"/>
            <a:ext cx="5190009" cy="923330"/>
          </a:xfrm>
          <a:prstGeom prst="rect">
            <a:avLst/>
          </a:prstGeom>
          <a:noFill/>
        </p:spPr>
        <p:txBody>
          <a:bodyPr wrap="square" rtlCol="0">
            <a:spAutoFit/>
          </a:bodyPr>
          <a:lstStyle/>
          <a:p>
            <a:pPr algn="ctr"/>
            <a:r>
              <a:rPr lang="sv-SE" b="1" dirty="0"/>
              <a:t>Övrigt</a:t>
            </a:r>
          </a:p>
          <a:p>
            <a:pPr algn="ctr"/>
            <a:endParaRPr lang="sv-SE" b="1" dirty="0"/>
          </a:p>
          <a:p>
            <a:pPr marL="285750" indent="-285750">
              <a:buFont typeface="Wingdings" panose="05000000000000000000" pitchFamily="2" charset="2"/>
              <a:buChar char="v"/>
            </a:pPr>
            <a:endParaRPr lang="sv-SE" b="1" dirty="0"/>
          </a:p>
        </p:txBody>
      </p:sp>
      <p:pic>
        <p:nvPicPr>
          <p:cNvPr id="4" name="Bildobjekt 3">
            <a:extLst>
              <a:ext uri="{FF2B5EF4-FFF2-40B4-BE49-F238E27FC236}">
                <a16:creationId xmlns:a16="http://schemas.microsoft.com/office/drawing/2014/main" id="{F1AEAD3B-FCE6-E7C9-7ADD-EE8C38CCAC51}"/>
              </a:ext>
            </a:extLst>
          </p:cNvPr>
          <p:cNvPicPr>
            <a:picLocks noChangeAspect="1"/>
          </p:cNvPicPr>
          <p:nvPr/>
        </p:nvPicPr>
        <p:blipFill>
          <a:blip r:embed="rId2"/>
          <a:stretch>
            <a:fillRect/>
          </a:stretch>
        </p:blipFill>
        <p:spPr>
          <a:xfrm>
            <a:off x="4086194" y="1066050"/>
            <a:ext cx="3005486" cy="1355998"/>
          </a:xfrm>
          <a:prstGeom prst="rect">
            <a:avLst/>
          </a:prstGeom>
        </p:spPr>
      </p:pic>
      <p:pic>
        <p:nvPicPr>
          <p:cNvPr id="5" name="Bildobjekt 4" descr="En bild som visar text, skärmbild, Teckensnitt, linje&#10;&#10;Automatiskt genererad beskrivning">
            <a:extLst>
              <a:ext uri="{FF2B5EF4-FFF2-40B4-BE49-F238E27FC236}">
                <a16:creationId xmlns:a16="http://schemas.microsoft.com/office/drawing/2014/main" id="{4FE519A1-648B-F43E-281D-03CE444DB144}"/>
              </a:ext>
            </a:extLst>
          </p:cNvPr>
          <p:cNvPicPr>
            <a:picLocks noChangeAspect="1"/>
          </p:cNvPicPr>
          <p:nvPr/>
        </p:nvPicPr>
        <p:blipFill>
          <a:blip r:embed="rId3"/>
          <a:stretch>
            <a:fillRect/>
          </a:stretch>
        </p:blipFill>
        <p:spPr>
          <a:xfrm>
            <a:off x="3831268" y="3552033"/>
            <a:ext cx="3924300" cy="883920"/>
          </a:xfrm>
          <a:prstGeom prst="rect">
            <a:avLst/>
          </a:prstGeom>
        </p:spPr>
      </p:pic>
    </p:spTree>
    <p:extLst>
      <p:ext uri="{BB962C8B-B14F-4D97-AF65-F5344CB8AC3E}">
        <p14:creationId xmlns:p14="http://schemas.microsoft.com/office/powerpoint/2010/main" val="121813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324E983B-8547-F32F-2C21-452A7DC4DA86}"/>
              </a:ext>
            </a:extLst>
          </p:cNvPr>
          <p:cNvSpPr txBox="1"/>
          <p:nvPr/>
        </p:nvSpPr>
        <p:spPr>
          <a:xfrm>
            <a:off x="2323253" y="772160"/>
            <a:ext cx="7342294" cy="1661993"/>
          </a:xfrm>
          <a:prstGeom prst="rect">
            <a:avLst/>
          </a:prstGeom>
          <a:noFill/>
        </p:spPr>
        <p:txBody>
          <a:bodyPr wrap="square" rtlCol="0">
            <a:spAutoFit/>
          </a:bodyPr>
          <a:lstStyle/>
          <a:p>
            <a:pPr algn="ctr"/>
            <a:r>
              <a:rPr lang="sv-SE" sz="2400" b="1" dirty="0"/>
              <a:t>Bankontroll</a:t>
            </a:r>
          </a:p>
          <a:p>
            <a:pPr algn="ctr"/>
            <a:endParaRPr lang="sv-SE" sz="2400" b="1" dirty="0"/>
          </a:p>
          <a:p>
            <a:pPr marL="285750" indent="-285750">
              <a:buFont typeface="Wingdings" panose="05000000000000000000" pitchFamily="2" charset="2"/>
              <a:buChar char="Ø"/>
            </a:pPr>
            <a:r>
              <a:rPr lang="sv-SE" dirty="0"/>
              <a:t>Svårt att få in banor i god tid, speciellt för ungdomsserien.</a:t>
            </a:r>
          </a:p>
          <a:p>
            <a:pPr marL="285750" indent="-285750">
              <a:buFont typeface="Wingdings" panose="05000000000000000000" pitchFamily="2" charset="2"/>
              <a:buChar char="Ø"/>
            </a:pPr>
            <a:r>
              <a:rPr lang="sv-SE" dirty="0"/>
              <a:t>Skicka inte </a:t>
            </a:r>
            <a:r>
              <a:rPr lang="sv-SE" dirty="0" err="1"/>
              <a:t>pdf</a:t>
            </a:r>
            <a:r>
              <a:rPr lang="sv-SE" dirty="0"/>
              <a:t> utan OCAD-filer eller motsv. Glöm inte kartfilen!</a:t>
            </a:r>
          </a:p>
          <a:p>
            <a:pPr marL="285750" indent="-285750">
              <a:buFont typeface="Wingdings" panose="05000000000000000000" pitchFamily="2" charset="2"/>
              <a:buChar char="Ø"/>
            </a:pPr>
            <a:r>
              <a:rPr lang="sv-SE" dirty="0"/>
              <a:t>Bankontrollant ska ha godkänt banor innan de skickas till BlOF.</a:t>
            </a:r>
          </a:p>
        </p:txBody>
      </p:sp>
    </p:spTree>
    <p:extLst>
      <p:ext uri="{BB962C8B-B14F-4D97-AF65-F5344CB8AC3E}">
        <p14:creationId xmlns:p14="http://schemas.microsoft.com/office/powerpoint/2010/main" val="1749592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805C02E-E409-B5F0-A41D-BC859227072A}"/>
              </a:ext>
            </a:extLst>
          </p:cNvPr>
          <p:cNvSpPr txBox="1"/>
          <p:nvPr/>
        </p:nvSpPr>
        <p:spPr>
          <a:xfrm>
            <a:off x="2062130" y="1053137"/>
            <a:ext cx="9295349" cy="3877985"/>
          </a:xfrm>
          <a:prstGeom prst="rect">
            <a:avLst/>
          </a:prstGeom>
          <a:noFill/>
        </p:spPr>
        <p:txBody>
          <a:bodyPr wrap="square" rtlCol="0">
            <a:spAutoFit/>
          </a:bodyPr>
          <a:lstStyle/>
          <a:p>
            <a:pPr algn="ctr"/>
            <a:r>
              <a:rPr lang="sv-SE" sz="2400" dirty="0"/>
              <a:t>”Incidenter”</a:t>
            </a:r>
          </a:p>
          <a:p>
            <a:pPr algn="ctr"/>
            <a:endParaRPr lang="sv-SE" sz="2400" dirty="0"/>
          </a:p>
          <a:p>
            <a:pPr marL="285750" indent="-285750">
              <a:buFont typeface="Arial" panose="020B0604020202020204" pitchFamily="34" charset="0"/>
              <a:buChar char="•"/>
            </a:pPr>
            <a:r>
              <a:rPr lang="sv-SE" dirty="0"/>
              <a:t>Olämplig sista kontroll </a:t>
            </a:r>
            <a:r>
              <a:rPr lang="sv-SE" dirty="0" err="1"/>
              <a:t>vårracet</a:t>
            </a:r>
            <a:r>
              <a:rPr lang="sv-SE" dirty="0"/>
              <a:t> lång</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endParaRPr lang="sv-SE" dirty="0"/>
          </a:p>
          <a:p>
            <a:r>
              <a:rPr lang="sv-SE" dirty="0"/>
              <a:t> </a:t>
            </a:r>
          </a:p>
          <a:p>
            <a:pPr marL="285750" indent="-285750">
              <a:buFont typeface="Arial" panose="020B0604020202020204" pitchFamily="34" charset="0"/>
              <a:buChar char="•"/>
            </a:pPr>
            <a:r>
              <a:rPr lang="sv-SE" dirty="0"/>
              <a:t>Långa segrartider Sprinthelgen etapp 2 och Havs-OL lång</a:t>
            </a:r>
          </a:p>
          <a:p>
            <a:pPr marL="285750" indent="-285750">
              <a:buFont typeface="Arial" panose="020B0604020202020204" pitchFamily="34" charset="0"/>
              <a:buChar char="•"/>
            </a:pPr>
            <a:endParaRPr lang="sv-SE" dirty="0"/>
          </a:p>
        </p:txBody>
      </p:sp>
      <p:pic>
        <p:nvPicPr>
          <p:cNvPr id="4" name="Bildobjekt 3">
            <a:extLst>
              <a:ext uri="{FF2B5EF4-FFF2-40B4-BE49-F238E27FC236}">
                <a16:creationId xmlns:a16="http://schemas.microsoft.com/office/drawing/2014/main" id="{5135B375-EB7B-6419-B58B-6BDBAE02DB7C}"/>
              </a:ext>
            </a:extLst>
          </p:cNvPr>
          <p:cNvPicPr>
            <a:picLocks noChangeAspect="1"/>
          </p:cNvPicPr>
          <p:nvPr/>
        </p:nvPicPr>
        <p:blipFill>
          <a:blip r:embed="rId2"/>
          <a:stretch>
            <a:fillRect/>
          </a:stretch>
        </p:blipFill>
        <p:spPr>
          <a:xfrm>
            <a:off x="5977038" y="1813607"/>
            <a:ext cx="2375883" cy="2076015"/>
          </a:xfrm>
          <a:prstGeom prst="rect">
            <a:avLst/>
          </a:prstGeom>
        </p:spPr>
      </p:pic>
    </p:spTree>
    <p:extLst>
      <p:ext uri="{BB962C8B-B14F-4D97-AF65-F5344CB8AC3E}">
        <p14:creationId xmlns:p14="http://schemas.microsoft.com/office/powerpoint/2010/main" val="386223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0D8609B-6DD6-49D7-05D5-D49DFFF2CD04}"/>
              </a:ext>
            </a:extLst>
          </p:cNvPr>
          <p:cNvSpPr txBox="1"/>
          <p:nvPr/>
        </p:nvSpPr>
        <p:spPr>
          <a:xfrm>
            <a:off x="2837793" y="1027912"/>
            <a:ext cx="6924215" cy="369332"/>
          </a:xfrm>
          <a:prstGeom prst="rect">
            <a:avLst/>
          </a:prstGeom>
          <a:noFill/>
        </p:spPr>
        <p:txBody>
          <a:bodyPr wrap="square" rtlCol="0">
            <a:spAutoFit/>
          </a:bodyPr>
          <a:lstStyle/>
          <a:p>
            <a:pPr marL="285750" indent="-285750">
              <a:buFont typeface="Arial" panose="020B0604020202020204" pitchFamily="34" charset="0"/>
              <a:buChar char="•"/>
            </a:pPr>
            <a:r>
              <a:rPr lang="sv-SE"/>
              <a:t>Öppna portar USM sprint</a:t>
            </a:r>
            <a:endParaRPr lang="sv-SE" dirty="0"/>
          </a:p>
        </p:txBody>
      </p:sp>
      <p:pic>
        <p:nvPicPr>
          <p:cNvPr id="4" name="Bildobjekt 3">
            <a:extLst>
              <a:ext uri="{FF2B5EF4-FFF2-40B4-BE49-F238E27FC236}">
                <a16:creationId xmlns:a16="http://schemas.microsoft.com/office/drawing/2014/main" id="{657F8F7B-22B7-B637-1956-BC8F5E0D8482}"/>
              </a:ext>
            </a:extLst>
          </p:cNvPr>
          <p:cNvPicPr>
            <a:picLocks noChangeAspect="1"/>
          </p:cNvPicPr>
          <p:nvPr/>
        </p:nvPicPr>
        <p:blipFill>
          <a:blip r:embed="rId2"/>
          <a:stretch>
            <a:fillRect/>
          </a:stretch>
        </p:blipFill>
        <p:spPr>
          <a:xfrm>
            <a:off x="3447626" y="2046613"/>
            <a:ext cx="3375847" cy="3680031"/>
          </a:xfrm>
          <a:prstGeom prst="rect">
            <a:avLst/>
          </a:prstGeom>
        </p:spPr>
      </p:pic>
    </p:spTree>
    <p:extLst>
      <p:ext uri="{BB962C8B-B14F-4D97-AF65-F5344CB8AC3E}">
        <p14:creationId xmlns:p14="http://schemas.microsoft.com/office/powerpoint/2010/main" val="4058528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6">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0" name="Freeform: Shape 19">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ruta 1">
            <a:extLst>
              <a:ext uri="{FF2B5EF4-FFF2-40B4-BE49-F238E27FC236}">
                <a16:creationId xmlns:a16="http://schemas.microsoft.com/office/drawing/2014/main" id="{67FB531F-2E54-909E-080E-57AA79FE3753}"/>
              </a:ext>
            </a:extLst>
          </p:cNvPr>
          <p:cNvSpPr txBox="1"/>
          <p:nvPr/>
        </p:nvSpPr>
        <p:spPr>
          <a:xfrm>
            <a:off x="804672" y="3121701"/>
            <a:ext cx="3658053" cy="17865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err="1">
                <a:solidFill>
                  <a:schemeClr val="tx2"/>
                </a:solidFill>
                <a:latin typeface="+mj-lt"/>
                <a:ea typeface="+mj-ea"/>
                <a:cs typeface="+mj-cs"/>
              </a:rPr>
              <a:t>Segrartider</a:t>
            </a:r>
            <a:r>
              <a:rPr lang="en-US" sz="4000" b="1" kern="1200" dirty="0">
                <a:solidFill>
                  <a:schemeClr val="tx2"/>
                </a:solidFill>
                <a:latin typeface="+mj-lt"/>
                <a:ea typeface="+mj-ea"/>
                <a:cs typeface="+mj-cs"/>
              </a:rPr>
              <a:t> Lång</a:t>
            </a:r>
          </a:p>
        </p:txBody>
      </p:sp>
      <p:pic>
        <p:nvPicPr>
          <p:cNvPr id="6" name="Bildobjekt 5">
            <a:extLst>
              <a:ext uri="{FF2B5EF4-FFF2-40B4-BE49-F238E27FC236}">
                <a16:creationId xmlns:a16="http://schemas.microsoft.com/office/drawing/2014/main" id="{C0892AB8-9AD8-16EF-3D5F-4E2A05D0EB4D}"/>
              </a:ext>
            </a:extLst>
          </p:cNvPr>
          <p:cNvPicPr>
            <a:picLocks noChangeAspect="1"/>
          </p:cNvPicPr>
          <p:nvPr/>
        </p:nvPicPr>
        <p:blipFill>
          <a:blip r:embed="rId2"/>
          <a:stretch>
            <a:fillRect/>
          </a:stretch>
        </p:blipFill>
        <p:spPr>
          <a:xfrm>
            <a:off x="6410537" y="593513"/>
            <a:ext cx="5128260" cy="5318760"/>
          </a:xfrm>
          <a:prstGeom prst="rect">
            <a:avLst/>
          </a:prstGeom>
        </p:spPr>
      </p:pic>
    </p:spTree>
    <p:extLst>
      <p:ext uri="{BB962C8B-B14F-4D97-AF65-F5344CB8AC3E}">
        <p14:creationId xmlns:p14="http://schemas.microsoft.com/office/powerpoint/2010/main" val="3693182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56" name="Freeform: Shape 55">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ruta 1">
            <a:extLst>
              <a:ext uri="{FF2B5EF4-FFF2-40B4-BE49-F238E27FC236}">
                <a16:creationId xmlns:a16="http://schemas.microsoft.com/office/drawing/2014/main" id="{67FB531F-2E54-909E-080E-57AA79FE3753}"/>
              </a:ext>
            </a:extLst>
          </p:cNvPr>
          <p:cNvSpPr txBox="1"/>
          <p:nvPr/>
        </p:nvSpPr>
        <p:spPr>
          <a:xfrm>
            <a:off x="528320" y="3121701"/>
            <a:ext cx="3934405" cy="17865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err="1">
                <a:solidFill>
                  <a:schemeClr val="tx2"/>
                </a:solidFill>
                <a:latin typeface="+mj-lt"/>
                <a:ea typeface="+mj-ea"/>
                <a:cs typeface="+mj-cs"/>
              </a:rPr>
              <a:t>Segrartider</a:t>
            </a:r>
            <a:r>
              <a:rPr lang="en-US" sz="4000" b="1" kern="1200" dirty="0">
                <a:solidFill>
                  <a:schemeClr val="tx2"/>
                </a:solidFill>
                <a:latin typeface="+mj-lt"/>
                <a:ea typeface="+mj-ea"/>
                <a:cs typeface="+mj-cs"/>
              </a:rPr>
              <a:t> </a:t>
            </a:r>
            <a:r>
              <a:rPr lang="en-US" sz="4000" b="1" kern="1200" dirty="0" err="1">
                <a:solidFill>
                  <a:schemeClr val="tx2"/>
                </a:solidFill>
                <a:latin typeface="+mj-lt"/>
                <a:ea typeface="+mj-ea"/>
                <a:cs typeface="+mj-cs"/>
              </a:rPr>
              <a:t>Medel</a:t>
            </a:r>
            <a:endParaRPr lang="en-US" sz="4000" b="1" kern="1200" dirty="0">
              <a:solidFill>
                <a:schemeClr val="tx2"/>
              </a:solidFill>
              <a:latin typeface="+mj-lt"/>
              <a:ea typeface="+mj-ea"/>
              <a:cs typeface="+mj-cs"/>
            </a:endParaRPr>
          </a:p>
        </p:txBody>
      </p:sp>
      <p:pic>
        <p:nvPicPr>
          <p:cNvPr id="6" name="Bildobjekt 5">
            <a:extLst>
              <a:ext uri="{FF2B5EF4-FFF2-40B4-BE49-F238E27FC236}">
                <a16:creationId xmlns:a16="http://schemas.microsoft.com/office/drawing/2014/main" id="{6FA66BE7-2D1E-D886-B927-83CD2F9811B3}"/>
              </a:ext>
            </a:extLst>
          </p:cNvPr>
          <p:cNvPicPr>
            <a:picLocks noChangeAspect="1"/>
          </p:cNvPicPr>
          <p:nvPr/>
        </p:nvPicPr>
        <p:blipFill>
          <a:blip r:embed="rId2"/>
          <a:stretch>
            <a:fillRect/>
          </a:stretch>
        </p:blipFill>
        <p:spPr>
          <a:xfrm>
            <a:off x="5202768" y="810260"/>
            <a:ext cx="6718807" cy="4940299"/>
          </a:xfrm>
          <a:prstGeom prst="rect">
            <a:avLst/>
          </a:prstGeom>
        </p:spPr>
      </p:pic>
    </p:spTree>
    <p:extLst>
      <p:ext uri="{BB962C8B-B14F-4D97-AF65-F5344CB8AC3E}">
        <p14:creationId xmlns:p14="http://schemas.microsoft.com/office/powerpoint/2010/main" val="330444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56" name="Freeform: Shape 55">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ruta 1">
            <a:extLst>
              <a:ext uri="{FF2B5EF4-FFF2-40B4-BE49-F238E27FC236}">
                <a16:creationId xmlns:a16="http://schemas.microsoft.com/office/drawing/2014/main" id="{67FB531F-2E54-909E-080E-57AA79FE3753}"/>
              </a:ext>
            </a:extLst>
          </p:cNvPr>
          <p:cNvSpPr txBox="1"/>
          <p:nvPr/>
        </p:nvSpPr>
        <p:spPr>
          <a:xfrm>
            <a:off x="528320" y="3121701"/>
            <a:ext cx="3934405" cy="17865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err="1">
                <a:solidFill>
                  <a:schemeClr val="tx2"/>
                </a:solidFill>
                <a:latin typeface="+mj-lt"/>
                <a:ea typeface="+mj-ea"/>
                <a:cs typeface="+mj-cs"/>
              </a:rPr>
              <a:t>Segrartider</a:t>
            </a:r>
            <a:r>
              <a:rPr lang="en-US" sz="4000" b="1" kern="1200" dirty="0">
                <a:solidFill>
                  <a:schemeClr val="tx2"/>
                </a:solidFill>
                <a:latin typeface="+mj-lt"/>
                <a:ea typeface="+mj-ea"/>
                <a:cs typeface="+mj-cs"/>
              </a:rPr>
              <a:t> </a:t>
            </a:r>
            <a:r>
              <a:rPr lang="en-US" sz="4000" b="1" dirty="0">
                <a:solidFill>
                  <a:schemeClr val="tx2"/>
                </a:solidFill>
                <a:latin typeface="+mj-lt"/>
                <a:ea typeface="+mj-ea"/>
                <a:cs typeface="+mj-cs"/>
              </a:rPr>
              <a:t>Sprint</a:t>
            </a:r>
            <a:endParaRPr lang="en-US" sz="4000" b="1" kern="1200" dirty="0">
              <a:solidFill>
                <a:schemeClr val="tx2"/>
              </a:solidFill>
              <a:latin typeface="+mj-lt"/>
              <a:ea typeface="+mj-ea"/>
              <a:cs typeface="+mj-cs"/>
            </a:endParaRPr>
          </a:p>
        </p:txBody>
      </p:sp>
      <p:pic>
        <p:nvPicPr>
          <p:cNvPr id="4" name="Bildobjekt 3">
            <a:extLst>
              <a:ext uri="{FF2B5EF4-FFF2-40B4-BE49-F238E27FC236}">
                <a16:creationId xmlns:a16="http://schemas.microsoft.com/office/drawing/2014/main" id="{F4F4F21F-02E1-1D64-311C-D5D90E8F4ACF}"/>
              </a:ext>
            </a:extLst>
          </p:cNvPr>
          <p:cNvPicPr>
            <a:picLocks noChangeAspect="1"/>
          </p:cNvPicPr>
          <p:nvPr/>
        </p:nvPicPr>
        <p:blipFill>
          <a:blip r:embed="rId2"/>
          <a:stretch>
            <a:fillRect/>
          </a:stretch>
        </p:blipFill>
        <p:spPr>
          <a:xfrm>
            <a:off x="6543463" y="247477"/>
            <a:ext cx="4442460" cy="6416040"/>
          </a:xfrm>
          <a:prstGeom prst="rect">
            <a:avLst/>
          </a:prstGeom>
        </p:spPr>
      </p:pic>
    </p:spTree>
    <p:extLst>
      <p:ext uri="{BB962C8B-B14F-4D97-AF65-F5344CB8AC3E}">
        <p14:creationId xmlns:p14="http://schemas.microsoft.com/office/powerpoint/2010/main" val="2017332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D019B53-E6E3-F0D9-3572-B65836CB41DE}"/>
              </a:ext>
            </a:extLst>
          </p:cNvPr>
          <p:cNvSpPr txBox="1"/>
          <p:nvPr/>
        </p:nvSpPr>
        <p:spPr>
          <a:xfrm>
            <a:off x="2736894" y="964850"/>
            <a:ext cx="7252138" cy="3077766"/>
          </a:xfrm>
          <a:prstGeom prst="rect">
            <a:avLst/>
          </a:prstGeom>
          <a:noFill/>
        </p:spPr>
        <p:txBody>
          <a:bodyPr wrap="square" rtlCol="0">
            <a:spAutoFit/>
          </a:bodyPr>
          <a:lstStyle/>
          <a:p>
            <a:pPr algn="ctr"/>
            <a:r>
              <a:rPr lang="sv-SE" sz="2400" b="1" dirty="0"/>
              <a:t>Bankontroll</a:t>
            </a:r>
          </a:p>
          <a:p>
            <a:pPr>
              <a:spcAft>
                <a:spcPts val="390"/>
              </a:spcAft>
            </a:pPr>
            <a:r>
              <a:rPr lang="sv-SE" dirty="0">
                <a:solidFill>
                  <a:srgbClr val="000000"/>
                </a:solidFill>
                <a:latin typeface="Arial" panose="020B0604020202020204" pitchFamily="34" charset="0"/>
                <a:ea typeface="Calibri" panose="020F0502020204030204" pitchFamily="34" charset="0"/>
              </a:rPr>
              <a:t>Bankontrollen ska omfatta: </a:t>
            </a:r>
          </a:p>
          <a:p>
            <a:pPr>
              <a:spcAft>
                <a:spcPts val="390"/>
              </a:spcAft>
            </a:pPr>
            <a:r>
              <a:rPr lang="sv-SE" dirty="0">
                <a:solidFill>
                  <a:srgbClr val="000000"/>
                </a:solidFill>
                <a:latin typeface="Arial" panose="020B0604020202020204" pitchFamily="34" charset="0"/>
                <a:ea typeface="Calibri" panose="020F0502020204030204" pitchFamily="34" charset="0"/>
              </a:rPr>
              <a:t>• Kontroll av terrängbeskrivning. </a:t>
            </a: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Teoretisk granskning av banförslagen. </a:t>
            </a: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Praktisk terrängkontroll. </a:t>
            </a: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Teoretisk kontroll av banor och kontrollbeskrivningar. </a:t>
            </a:r>
          </a:p>
          <a:p>
            <a:pPr lvl="0">
              <a:spcAft>
                <a:spcPts val="390"/>
              </a:spcAft>
            </a:pPr>
            <a:r>
              <a:rPr lang="sv-SE" sz="1800" dirty="0">
                <a:solidFill>
                  <a:srgbClr val="000000"/>
                </a:solidFill>
                <a:effectLst/>
                <a:latin typeface="Arial" panose="020B0604020202020204" pitchFamily="34" charset="0"/>
                <a:ea typeface="Calibri" panose="020F0502020204030204" pitchFamily="34" charset="0"/>
              </a:rPr>
              <a:t>• Kontroll av utsättning och provlöpning. </a:t>
            </a:r>
          </a:p>
          <a:p>
            <a:pPr lvl="0"/>
            <a:r>
              <a:rPr lang="sv-SE" sz="1800" dirty="0">
                <a:solidFill>
                  <a:srgbClr val="000000"/>
                </a:solidFill>
                <a:effectLst/>
                <a:latin typeface="Arial" panose="020B0604020202020204" pitchFamily="34" charset="0"/>
                <a:ea typeface="Calibri" panose="020F0502020204030204" pitchFamily="34" charset="0"/>
              </a:rPr>
              <a:t>• Kontroll av banpåtryck. </a:t>
            </a:r>
          </a:p>
          <a:p>
            <a:endParaRPr lang="sv-SE" sz="2400" b="1" dirty="0"/>
          </a:p>
        </p:txBody>
      </p:sp>
    </p:spTree>
    <p:extLst>
      <p:ext uri="{BB962C8B-B14F-4D97-AF65-F5344CB8AC3E}">
        <p14:creationId xmlns:p14="http://schemas.microsoft.com/office/powerpoint/2010/main" val="46649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775</Words>
  <Application>Microsoft Office PowerPoint</Application>
  <PresentationFormat>Bredbild</PresentationFormat>
  <Paragraphs>88</Paragraphs>
  <Slides>25</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25</vt:i4>
      </vt:variant>
    </vt:vector>
  </HeadingPairs>
  <TitlesOfParts>
    <vt:vector size="31" baseType="lpstr">
      <vt:lpstr>Arial</vt:lpstr>
      <vt:lpstr>Calibri</vt:lpstr>
      <vt:lpstr>Calibri Light</vt:lpstr>
      <vt:lpstr>Garamond</vt:lpstr>
      <vt:lpstr>Wingdings</vt:lpstr>
      <vt:lpstr>Office-tema</vt:lpstr>
      <vt:lpstr>Banläggningskonferens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Banläggningskonferens</dc:title>
  <dc:creator>Lennart Smedenmark</dc:creator>
  <cp:lastModifiedBy>Lennart Smedenmark</cp:lastModifiedBy>
  <cp:revision>6</cp:revision>
  <dcterms:created xsi:type="dcterms:W3CDTF">2023-10-24T18:21:16Z</dcterms:created>
  <dcterms:modified xsi:type="dcterms:W3CDTF">2023-11-13T14:36:20Z</dcterms:modified>
</cp:coreProperties>
</file>