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2" r:id="rId1"/>
  </p:sldMasterIdLst>
  <p:notesMasterIdLst>
    <p:notesMasterId r:id="rId13"/>
  </p:notesMasterIdLst>
  <p:sldIdLst>
    <p:sldId id="256" r:id="rId2"/>
    <p:sldId id="296" r:id="rId3"/>
    <p:sldId id="294" r:id="rId4"/>
    <p:sldId id="288" r:id="rId5"/>
    <p:sldId id="286" r:id="rId6"/>
    <p:sldId id="293" r:id="rId7"/>
    <p:sldId id="291" r:id="rId8"/>
    <p:sldId id="292" r:id="rId9"/>
    <p:sldId id="268" r:id="rId10"/>
    <p:sldId id="297" r:id="rId11"/>
    <p:sldId id="270" r:id="rId12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09" autoAdjust="0"/>
    <p:restoredTop sz="93182" autoAdjust="0"/>
  </p:normalViewPr>
  <p:slideViewPr>
    <p:cSldViewPr snapToGrid="0">
      <p:cViewPr varScale="1">
        <p:scale>
          <a:sx n="114" d="100"/>
          <a:sy n="114" d="100"/>
        </p:scale>
        <p:origin x="138" y="48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C3E238-6C08-405E-B588-CE9A7699BF3A}" type="datetimeFigureOut">
              <a:rPr lang="sv-SE" smtClean="0"/>
              <a:t>2023-11-24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8E80E4-8582-4C61-A912-ACDA5FA60AD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547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8E80E4-8582-4C61-A912-ACDA5FA60AD7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01069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aseline="0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8E80E4-8582-4C61-A912-ACDA5FA60AD7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14603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aseline="0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8E80E4-8582-4C61-A912-ACDA5FA60AD7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259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aseline="0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8E80E4-8582-4C61-A912-ACDA5FA60AD7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53029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aseline="0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8E80E4-8582-4C61-A912-ACDA5FA60AD7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67552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8E80E4-8582-4C61-A912-ACDA5FA60AD7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498736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8E80E4-8582-4C61-A912-ACDA5FA60AD7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2425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5BE95A-5BD2-47E0-A8C9-D6DFA96F26F7}" type="datetimeFigureOut">
              <a:rPr lang="sv-SE" smtClean="0"/>
              <a:pPr>
                <a:defRPr/>
              </a:pPr>
              <a:t>2023-11-24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BADD3D-0A7C-4F1B-BA44-90A0A535DE13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5BE95A-5BD2-47E0-A8C9-D6DFA96F26F7}" type="datetimeFigureOut">
              <a:rPr lang="sv-SE" smtClean="0"/>
              <a:pPr>
                <a:defRPr/>
              </a:pPr>
              <a:t>2023-11-24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BADD3D-0A7C-4F1B-BA44-90A0A535DE13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11785600" y="274639"/>
            <a:ext cx="36576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12800" y="274639"/>
            <a:ext cx="107696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5BE95A-5BD2-47E0-A8C9-D6DFA96F26F7}" type="datetimeFigureOut">
              <a:rPr lang="sv-SE" smtClean="0"/>
              <a:pPr>
                <a:defRPr/>
              </a:pPr>
              <a:t>2023-11-24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BADD3D-0A7C-4F1B-BA44-90A0A535DE13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5BE95A-5BD2-47E0-A8C9-D6DFA96F26F7}" type="datetimeFigureOut">
              <a:rPr lang="sv-SE" smtClean="0"/>
              <a:pPr>
                <a:defRPr/>
              </a:pPr>
              <a:t>2023-11-24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BADD3D-0A7C-4F1B-BA44-90A0A535DE13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5BE95A-5BD2-47E0-A8C9-D6DFA96F26F7}" type="datetimeFigureOut">
              <a:rPr lang="sv-SE" smtClean="0"/>
              <a:pPr>
                <a:defRPr/>
              </a:pPr>
              <a:t>2023-11-24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BADD3D-0A7C-4F1B-BA44-90A0A535DE13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12800" y="1600204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229600" y="1600204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5BE95A-5BD2-47E0-A8C9-D6DFA96F26F7}" type="datetimeFigureOut">
              <a:rPr lang="sv-SE" smtClean="0"/>
              <a:pPr>
                <a:defRPr/>
              </a:pPr>
              <a:t>2023-11-24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BADD3D-0A7C-4F1B-BA44-90A0A535DE13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5BE95A-5BD2-47E0-A8C9-D6DFA96F26F7}" type="datetimeFigureOut">
              <a:rPr lang="sv-SE" smtClean="0"/>
              <a:pPr>
                <a:defRPr/>
              </a:pPr>
              <a:t>2023-11-24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BADD3D-0A7C-4F1B-BA44-90A0A535DE13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5BE95A-5BD2-47E0-A8C9-D6DFA96F26F7}" type="datetimeFigureOut">
              <a:rPr lang="sv-SE" smtClean="0"/>
              <a:pPr>
                <a:defRPr/>
              </a:pPr>
              <a:t>2023-11-24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BADD3D-0A7C-4F1B-BA44-90A0A535DE13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5BE95A-5BD2-47E0-A8C9-D6DFA96F26F7}" type="datetimeFigureOut">
              <a:rPr lang="sv-SE" smtClean="0"/>
              <a:pPr>
                <a:defRPr/>
              </a:pPr>
              <a:t>2023-11-24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BADD3D-0A7C-4F1B-BA44-90A0A535DE13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09603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5BE95A-5BD2-47E0-A8C9-D6DFA96F26F7}" type="datetimeFigureOut">
              <a:rPr lang="sv-SE" smtClean="0"/>
              <a:pPr>
                <a:defRPr/>
              </a:pPr>
              <a:t>2023-11-24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BADD3D-0A7C-4F1B-BA44-90A0A535DE13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5BE95A-5BD2-47E0-A8C9-D6DFA96F26F7}" type="datetimeFigureOut">
              <a:rPr lang="sv-SE" smtClean="0"/>
              <a:pPr>
                <a:defRPr/>
              </a:pPr>
              <a:t>2023-11-24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BADD3D-0A7C-4F1B-BA44-90A0A535DE13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1600204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09600" y="635636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25BE95A-5BD2-47E0-A8C9-D6DFA96F26F7}" type="datetimeFigureOut">
              <a:rPr lang="sv-SE" smtClean="0"/>
              <a:pPr>
                <a:defRPr/>
              </a:pPr>
              <a:t>2023-11-24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165600" y="635636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6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3BADD3D-0A7C-4F1B-BA44-90A0A535DE13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ctrTitle"/>
          </p:nvPr>
        </p:nvSpPr>
        <p:spPr>
          <a:xfrm>
            <a:off x="914400" y="332510"/>
            <a:ext cx="10363200" cy="1626920"/>
          </a:xfrm>
        </p:spPr>
        <p:txBody>
          <a:bodyPr/>
          <a:lstStyle/>
          <a:p>
            <a:r>
              <a:rPr lang="sv-SE" sz="4800" dirty="0" smtClean="0"/>
              <a:t>Arrangemang - agenda</a:t>
            </a:r>
            <a:br>
              <a:rPr lang="sv-SE" sz="4800" dirty="0" smtClean="0"/>
            </a:br>
            <a:endParaRPr lang="sv-SE" sz="48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1" y="1745673"/>
            <a:ext cx="9448800" cy="4411846"/>
          </a:xfrm>
        </p:spPr>
        <p:txBody>
          <a:bodyPr rtlCol="0">
            <a:normAutofit lnSpcReduction="10000"/>
          </a:bodyPr>
          <a:lstStyle/>
          <a:p>
            <a:pPr marL="514350" lvl="0" indent="-514350" algn="l">
              <a:buAutoNum type="arabicPeriod"/>
            </a:pPr>
            <a:r>
              <a:rPr lang="sv-S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Stafett i Uppland</a:t>
            </a:r>
          </a:p>
          <a:p>
            <a:pPr marL="514350" lvl="0" indent="-514350" algn="l">
              <a:buAutoNum type="arabicPeriod"/>
            </a:pPr>
            <a:r>
              <a:rPr lang="sv-S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Värdetävlingar i Uppland 2025-2027</a:t>
            </a:r>
          </a:p>
          <a:p>
            <a:pPr marL="514350" lvl="0" indent="-514350" algn="l">
              <a:buAutoNum type="arabicPeriod"/>
            </a:pPr>
            <a:r>
              <a:rPr lang="sv-S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Året som gått</a:t>
            </a:r>
            <a:endParaRPr lang="sv-SE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14350" lvl="0" indent="-514350" algn="l">
              <a:buAutoNum type="arabicPeriod"/>
            </a:pPr>
            <a:r>
              <a:rPr lang="sv-S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Tävlingsprogram 2024</a:t>
            </a:r>
          </a:p>
          <a:p>
            <a:pPr marL="514350" lvl="0" indent="-514350" algn="l">
              <a:buAutoNum type="arabicPeriod"/>
            </a:pPr>
            <a:r>
              <a:rPr lang="sv-S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DM-planen</a:t>
            </a:r>
          </a:p>
          <a:p>
            <a:pPr marL="514350" lvl="0" indent="-514350" algn="l">
              <a:buAutoNum type="arabicPeriod"/>
            </a:pPr>
            <a:r>
              <a:rPr lang="sv-S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Tävlingsprogram 2025</a:t>
            </a:r>
          </a:p>
          <a:p>
            <a:pPr marL="514350" lvl="0" indent="-514350" algn="l">
              <a:buAutoNum type="arabicPeriod"/>
            </a:pPr>
            <a:r>
              <a:rPr lang="sv-S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Fri intervallstart</a:t>
            </a:r>
          </a:p>
          <a:p>
            <a:pPr marL="514350" lvl="0" indent="-514350" algn="l">
              <a:buAutoNum type="arabicPeriod"/>
            </a:pPr>
            <a:r>
              <a:rPr lang="sv-S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Övriga frågor</a:t>
            </a:r>
            <a:endParaRPr lang="sv-SE" dirty="0"/>
          </a:p>
          <a:p>
            <a:pPr marL="457200" indent="-457200">
              <a:buFontTx/>
              <a:buChar char="-"/>
            </a:pPr>
            <a:endParaRPr lang="sv-SE" dirty="0"/>
          </a:p>
        </p:txBody>
      </p:sp>
      <p:pic>
        <p:nvPicPr>
          <p:cNvPr id="18435" name="Pictur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37863" y="0"/>
            <a:ext cx="1354137" cy="227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ctrTitle"/>
          </p:nvPr>
        </p:nvSpPr>
        <p:spPr>
          <a:xfrm>
            <a:off x="914400" y="332510"/>
            <a:ext cx="10363200" cy="1328510"/>
          </a:xfrm>
        </p:spPr>
        <p:txBody>
          <a:bodyPr>
            <a:normAutofit fontScale="90000"/>
          </a:bodyPr>
          <a:lstStyle/>
          <a:p>
            <a:r>
              <a:rPr lang="sv-SE" sz="4800" dirty="0" smtClean="0"/>
              <a:t>Fri intervallstart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dirty="0" smtClean="0"/>
          </a:p>
        </p:txBody>
      </p:sp>
      <p:pic>
        <p:nvPicPr>
          <p:cNvPr id="18435" name="Picture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37863" y="0"/>
            <a:ext cx="1354137" cy="227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914400" y="1266738"/>
            <a:ext cx="9448800" cy="4966282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sv-S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Mina tankar:</a:t>
            </a:r>
          </a:p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Fri intervallstart kräver lite mer jobb vad gäller banläggning och eller ett system för fördelning av tider.</a:t>
            </a:r>
          </a:p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Klasser med samma bana ska inte starta på samma minut. Detta kan styras genom att lägga unika banor för alla klasser eller </a:t>
            </a:r>
            <a:r>
              <a:rPr lang="sv-SE" dirty="0">
                <a:solidFill>
                  <a:schemeClr val="tx1">
                    <a:lumMod val="95000"/>
                    <a:lumOff val="5000"/>
                  </a:schemeClr>
                </a:solidFill>
              </a:rPr>
              <a:t>ett system för fördelning av </a:t>
            </a:r>
            <a:r>
              <a:rPr lang="sv-S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tider.</a:t>
            </a:r>
          </a:p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sv-S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Fri intervallstart innebära också större belastning vissa perioder speciellt vid stora tävlingar. Det är därför lämpligt att tänka på detta vid banläggning, t.ex. genom fler första kontroller och framförallt i början av för att få banorna mer olika för att få ett så bra orienteringsvärde som möjligt.</a:t>
            </a:r>
          </a:p>
        </p:txBody>
      </p:sp>
    </p:spTree>
    <p:extLst>
      <p:ext uri="{BB962C8B-B14F-4D97-AF65-F5344CB8AC3E}">
        <p14:creationId xmlns:p14="http://schemas.microsoft.com/office/powerpoint/2010/main" val="3801027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ctrTitle"/>
          </p:nvPr>
        </p:nvSpPr>
        <p:spPr>
          <a:xfrm>
            <a:off x="914400" y="332510"/>
            <a:ext cx="10363200" cy="1626920"/>
          </a:xfrm>
        </p:spPr>
        <p:txBody>
          <a:bodyPr/>
          <a:lstStyle/>
          <a:p>
            <a:r>
              <a:rPr lang="sv-SE" sz="4800" dirty="0" smtClean="0"/>
              <a:t>Övrigt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1745673"/>
            <a:ext cx="8534400" cy="3893127"/>
          </a:xfrm>
        </p:spPr>
        <p:txBody>
          <a:bodyPr rtlCol="0">
            <a:normAutofit/>
          </a:bodyPr>
          <a:lstStyle/>
          <a:p>
            <a:endParaRPr lang="sv-SE" dirty="0"/>
          </a:p>
          <a:p>
            <a:pPr lvl="0"/>
            <a:endParaRPr lang="sv-SE" dirty="0"/>
          </a:p>
          <a:p>
            <a:r>
              <a:rPr lang="sv-SE" dirty="0"/>
              <a:t> </a:t>
            </a:r>
          </a:p>
          <a:p>
            <a:pPr lvl="0"/>
            <a:endParaRPr lang="sv-SE" dirty="0"/>
          </a:p>
          <a:p>
            <a:pPr marL="457200" indent="-457200">
              <a:buFontTx/>
              <a:buChar char="-"/>
            </a:pPr>
            <a:endParaRPr lang="sv-SE" dirty="0"/>
          </a:p>
        </p:txBody>
      </p:sp>
      <p:pic>
        <p:nvPicPr>
          <p:cNvPr id="18435" name="Pictur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37863" y="0"/>
            <a:ext cx="1354137" cy="227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3040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ctrTitle"/>
          </p:nvPr>
        </p:nvSpPr>
        <p:spPr>
          <a:xfrm>
            <a:off x="914400" y="332510"/>
            <a:ext cx="10363200" cy="1626920"/>
          </a:xfrm>
        </p:spPr>
        <p:txBody>
          <a:bodyPr/>
          <a:lstStyle/>
          <a:p>
            <a:r>
              <a:rPr lang="sv-SE" sz="4800" dirty="0" smtClean="0"/>
              <a:t>Stafett i Uppland</a:t>
            </a:r>
            <a:br>
              <a:rPr lang="sv-SE" sz="4800" dirty="0" smtClean="0"/>
            </a:br>
            <a:endParaRPr lang="sv-SE" sz="4800" dirty="0" smtClean="0"/>
          </a:p>
        </p:txBody>
      </p:sp>
      <p:pic>
        <p:nvPicPr>
          <p:cNvPr id="18435" name="Pictur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37863" y="0"/>
            <a:ext cx="1354137" cy="227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7435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ctrTitle"/>
          </p:nvPr>
        </p:nvSpPr>
        <p:spPr>
          <a:xfrm>
            <a:off x="914400" y="332510"/>
            <a:ext cx="10363200" cy="1626920"/>
          </a:xfrm>
        </p:spPr>
        <p:txBody>
          <a:bodyPr/>
          <a:lstStyle/>
          <a:p>
            <a:r>
              <a:rPr lang="sv-SE" sz="4800" dirty="0" smtClean="0"/>
              <a:t>Värdetävlingar i Uppland</a:t>
            </a:r>
            <a:br>
              <a:rPr lang="sv-SE" sz="4800" dirty="0" smtClean="0"/>
            </a:br>
            <a:endParaRPr lang="sv-SE" sz="48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1" y="1745673"/>
            <a:ext cx="9448800" cy="4411846"/>
          </a:xfrm>
        </p:spPr>
        <p:txBody>
          <a:bodyPr rtlCol="0">
            <a:normAutofit fontScale="85000" lnSpcReduction="20000"/>
          </a:bodyPr>
          <a:lstStyle/>
          <a:p>
            <a:pPr lvl="0" algn="l"/>
            <a:r>
              <a:rPr lang="sv-S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SOFT har ställt frågan ifall det finns intresse i Uppland att arrangera en Värdetävling under perioden 2025-2027?</a:t>
            </a:r>
          </a:p>
          <a:p>
            <a:pPr lvl="0" algn="l"/>
            <a:endParaRPr lang="sv-SE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0" algn="l"/>
            <a:r>
              <a:rPr lang="sv-S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Idé från SOFT:</a:t>
            </a:r>
          </a:p>
          <a:p>
            <a:pPr marL="457200" lvl="0" indent="-457200" algn="l">
              <a:buFontTx/>
              <a:buChar char="-"/>
            </a:pPr>
            <a:r>
              <a:rPr lang="sv-S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USM på samma kartor som Veteran-SM</a:t>
            </a:r>
          </a:p>
          <a:p>
            <a:pPr lvl="0" algn="l"/>
            <a:endParaRPr lang="sv-SE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0" algn="l"/>
            <a:r>
              <a:rPr lang="sv-S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Det de söker för 2025:</a:t>
            </a:r>
          </a:p>
          <a:p>
            <a:pPr marL="457200" lvl="0" indent="-457200" algn="l">
              <a:buFontTx/>
              <a:buChar char="-"/>
            </a:pPr>
            <a:r>
              <a:rPr lang="sv-S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Swedish League med stafett (augusti)</a:t>
            </a:r>
          </a:p>
          <a:p>
            <a:pPr marL="457200" indent="-457200" algn="l">
              <a:buFontTx/>
              <a:buChar char="-"/>
            </a:pPr>
            <a:r>
              <a:rPr lang="sv-S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USM (september)</a:t>
            </a:r>
            <a:endParaRPr lang="sv-SE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indent="-457200" algn="l">
              <a:buFontTx/>
              <a:buChar char="-"/>
            </a:pPr>
            <a:r>
              <a:rPr lang="sv-SE" dirty="0">
                <a:solidFill>
                  <a:schemeClr val="tx1">
                    <a:lumMod val="95000"/>
                    <a:lumOff val="5000"/>
                  </a:schemeClr>
                </a:solidFill>
              </a:rPr>
              <a:t>Swedish </a:t>
            </a:r>
            <a:r>
              <a:rPr lang="sv-S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League-final </a:t>
            </a:r>
            <a:r>
              <a:rPr lang="sv-SE" dirty="0">
                <a:solidFill>
                  <a:schemeClr val="tx1">
                    <a:lumMod val="95000"/>
                    <a:lumOff val="5000"/>
                  </a:schemeClr>
                </a:solidFill>
              </a:rPr>
              <a:t>med stafett </a:t>
            </a:r>
            <a:r>
              <a:rPr lang="sv-S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(oktober)</a:t>
            </a:r>
            <a:endParaRPr lang="sv-SE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lvl="0" indent="-457200" algn="l">
              <a:buFontTx/>
              <a:buChar char="-"/>
            </a:pPr>
            <a:endParaRPr lang="sv-SE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0" algn="l"/>
            <a:endParaRPr lang="sv-SE" dirty="0"/>
          </a:p>
          <a:p>
            <a:pPr marL="457200" indent="-457200">
              <a:buFontTx/>
              <a:buChar char="-"/>
            </a:pPr>
            <a:endParaRPr lang="sv-SE" dirty="0"/>
          </a:p>
        </p:txBody>
      </p:sp>
      <p:pic>
        <p:nvPicPr>
          <p:cNvPr id="18435" name="Pictur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37863" y="0"/>
            <a:ext cx="1354137" cy="227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2866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ctrTitle"/>
          </p:nvPr>
        </p:nvSpPr>
        <p:spPr>
          <a:xfrm>
            <a:off x="914400" y="771896"/>
            <a:ext cx="10363200" cy="1187534"/>
          </a:xfrm>
        </p:spPr>
        <p:txBody>
          <a:bodyPr>
            <a:normAutofit fontScale="90000"/>
          </a:bodyPr>
          <a:lstStyle/>
          <a:p>
            <a:r>
              <a:rPr lang="sv-SE" sz="4800" dirty="0" smtClean="0"/>
              <a:t>Antalet arrangemang</a:t>
            </a:r>
            <a:r>
              <a:rPr lang="sv-SE" dirty="0" smtClean="0"/>
              <a:t> i Uppland 2019-2023</a:t>
            </a:r>
            <a:br>
              <a:rPr lang="sv-SE" dirty="0" smtClean="0"/>
            </a:br>
            <a:r>
              <a:rPr lang="sv-SE" sz="2200" dirty="0" smtClean="0"/>
              <a:t>(inlagda i Eventor)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dirty="0" smtClean="0"/>
          </a:p>
        </p:txBody>
      </p:sp>
      <p:pic>
        <p:nvPicPr>
          <p:cNvPr id="18435" name="Picture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37863" y="0"/>
            <a:ext cx="1354137" cy="227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0824291"/>
              </p:ext>
            </p:extLst>
          </p:nvPr>
        </p:nvGraphicFramePr>
        <p:xfrm>
          <a:off x="1157683" y="1568741"/>
          <a:ext cx="9370499" cy="38367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94129">
                  <a:extLst>
                    <a:ext uri="{9D8B030D-6E8A-4147-A177-3AD203B41FA5}">
                      <a16:colId xmlns:a16="http://schemas.microsoft.com/office/drawing/2014/main" val="4031429348"/>
                    </a:ext>
                  </a:extLst>
                </a:gridCol>
                <a:gridCol w="1295274">
                  <a:extLst>
                    <a:ext uri="{9D8B030D-6E8A-4147-A177-3AD203B41FA5}">
                      <a16:colId xmlns:a16="http://schemas.microsoft.com/office/drawing/2014/main" val="1432854749"/>
                    </a:ext>
                  </a:extLst>
                </a:gridCol>
                <a:gridCol w="1295274">
                  <a:extLst>
                    <a:ext uri="{9D8B030D-6E8A-4147-A177-3AD203B41FA5}">
                      <a16:colId xmlns:a16="http://schemas.microsoft.com/office/drawing/2014/main" val="2688075170"/>
                    </a:ext>
                  </a:extLst>
                </a:gridCol>
                <a:gridCol w="1295274">
                  <a:extLst>
                    <a:ext uri="{9D8B030D-6E8A-4147-A177-3AD203B41FA5}">
                      <a16:colId xmlns:a16="http://schemas.microsoft.com/office/drawing/2014/main" val="800133907"/>
                    </a:ext>
                  </a:extLst>
                </a:gridCol>
                <a:gridCol w="1295274">
                  <a:extLst>
                    <a:ext uri="{9D8B030D-6E8A-4147-A177-3AD203B41FA5}">
                      <a16:colId xmlns:a16="http://schemas.microsoft.com/office/drawing/2014/main" val="2140863413"/>
                    </a:ext>
                  </a:extLst>
                </a:gridCol>
                <a:gridCol w="1295274">
                  <a:extLst>
                    <a:ext uri="{9D8B030D-6E8A-4147-A177-3AD203B41FA5}">
                      <a16:colId xmlns:a16="http://schemas.microsoft.com/office/drawing/2014/main" val="876483184"/>
                    </a:ext>
                  </a:extLst>
                </a:gridCol>
              </a:tblGrid>
              <a:tr h="442240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2400" u="none" strike="noStrike" dirty="0">
                          <a:effectLst/>
                        </a:rPr>
                        <a:t>Typ av arrangemang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2400" u="none" strike="noStrike">
                          <a:effectLst/>
                        </a:rPr>
                        <a:t>2019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2400" u="none" strike="noStrike">
                          <a:effectLst/>
                        </a:rPr>
                        <a:t>2020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2400" u="none" strike="noStrike">
                          <a:effectLst/>
                        </a:rPr>
                        <a:t>2021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2400" u="none" strike="noStrike">
                          <a:effectLst/>
                        </a:rPr>
                        <a:t>2022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2400" u="none" strike="noStrike">
                          <a:effectLst/>
                        </a:rPr>
                        <a:t>2023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97919211"/>
                  </a:ext>
                </a:extLst>
              </a:tr>
              <a:tr h="442240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2400" u="none" strike="noStrike" dirty="0">
                          <a:effectLst/>
                        </a:rPr>
                        <a:t>SM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2400" u="none" strike="noStrike">
                          <a:effectLst/>
                        </a:rPr>
                        <a:t> 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2400" u="none" strike="noStrike">
                          <a:effectLst/>
                        </a:rPr>
                        <a:t> 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2400" u="none" strike="noStrike">
                          <a:effectLst/>
                        </a:rPr>
                        <a:t>4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2400" u="none" strike="noStrike">
                          <a:effectLst/>
                        </a:rPr>
                        <a:t> 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2400" u="none" strike="noStrike">
                          <a:effectLst/>
                        </a:rPr>
                        <a:t> 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5348137"/>
                  </a:ext>
                </a:extLst>
              </a:tr>
              <a:tr h="442240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2400" u="none" strike="noStrike" dirty="0">
                          <a:effectLst/>
                        </a:rPr>
                        <a:t>Nationell </a:t>
                      </a:r>
                      <a:r>
                        <a:rPr lang="sv-SE" sz="2400" u="none" strike="noStrike" dirty="0" err="1">
                          <a:effectLst/>
                        </a:rPr>
                        <a:t>tävling+DM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2400" u="none" strike="noStrike" dirty="0">
                          <a:effectLst/>
                        </a:rPr>
                        <a:t>22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2400" u="none" strike="noStrike">
                          <a:effectLst/>
                        </a:rPr>
                        <a:t>4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2400" u="none" strike="noStrike">
                          <a:effectLst/>
                        </a:rPr>
                        <a:t>8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2400" u="none" strike="noStrike">
                          <a:effectLst/>
                        </a:rPr>
                        <a:t>17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2400" u="none" strike="noStrike">
                          <a:effectLst/>
                        </a:rPr>
                        <a:t>19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35860027"/>
                  </a:ext>
                </a:extLst>
              </a:tr>
              <a:tr h="442240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2400" u="none" strike="noStrike" dirty="0">
                          <a:effectLst/>
                        </a:rPr>
                        <a:t>Distriktstävling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2400" u="none" strike="noStrike">
                          <a:effectLst/>
                        </a:rPr>
                        <a:t>3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2400" u="none" strike="noStrike" dirty="0">
                          <a:effectLst/>
                        </a:rPr>
                        <a:t>1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2400" u="none" strike="noStrike">
                          <a:effectLst/>
                        </a:rPr>
                        <a:t>1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2400" u="none" strike="noStrike">
                          <a:effectLst/>
                        </a:rPr>
                        <a:t>1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2400" u="none" strike="noStrike">
                          <a:effectLst/>
                        </a:rPr>
                        <a:t> 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17402222"/>
                  </a:ext>
                </a:extLst>
              </a:tr>
              <a:tr h="442240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2400" u="none" strike="noStrike">
                          <a:effectLst/>
                        </a:rPr>
                        <a:t>Närtävling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2400" u="none" strike="noStrike" dirty="0">
                          <a:effectLst/>
                        </a:rPr>
                        <a:t>61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2400" u="none" strike="noStrike">
                          <a:effectLst/>
                        </a:rPr>
                        <a:t>98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2400" u="none" strike="noStrike">
                          <a:effectLst/>
                        </a:rPr>
                        <a:t>84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2400" u="none" strike="noStrike">
                          <a:effectLst/>
                        </a:rPr>
                        <a:t>54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2400" u="none" strike="noStrike">
                          <a:effectLst/>
                        </a:rPr>
                        <a:t>47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3314016"/>
                  </a:ext>
                </a:extLst>
              </a:tr>
              <a:tr h="442240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2400" u="none" strike="noStrike">
                          <a:effectLst/>
                        </a:rPr>
                        <a:t>Klubbtävling/träning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2400" u="none" strike="noStrike" dirty="0">
                          <a:effectLst/>
                        </a:rPr>
                        <a:t>31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2400" u="none" strike="noStrike" dirty="0">
                          <a:effectLst/>
                        </a:rPr>
                        <a:t>92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2400" u="none" strike="noStrike" dirty="0">
                          <a:effectLst/>
                        </a:rPr>
                        <a:t>91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2400" u="none" strike="noStrike">
                          <a:effectLst/>
                        </a:rPr>
                        <a:t>52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2400" u="none" strike="noStrike">
                          <a:effectLst/>
                        </a:rPr>
                        <a:t>49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72409894"/>
                  </a:ext>
                </a:extLst>
              </a:tr>
              <a:tr h="442240"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u="none" strike="noStrike">
                          <a:effectLst/>
                        </a:rPr>
                        <a:t> 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u="none" strike="noStrike">
                          <a:effectLst/>
                        </a:rPr>
                        <a:t> 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u="none" strike="noStrike" dirty="0">
                          <a:effectLst/>
                        </a:rPr>
                        <a:t> 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u="none" strike="noStrike" dirty="0">
                          <a:effectLst/>
                        </a:rPr>
                        <a:t> 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u="none" strike="noStrike">
                          <a:effectLst/>
                        </a:rPr>
                        <a:t> 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u="none" strike="noStrike">
                          <a:effectLst/>
                        </a:rPr>
                        <a:t> 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1454899"/>
                  </a:ext>
                </a:extLst>
              </a:tr>
              <a:tr h="729697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2400" u="none" strike="noStrike" dirty="0" smtClean="0">
                          <a:effectLst/>
                        </a:rPr>
                        <a:t>Antal</a:t>
                      </a:r>
                      <a:r>
                        <a:rPr lang="sv-SE" sz="2400" u="none" strike="noStrike" baseline="0" dirty="0" smtClean="0">
                          <a:effectLst/>
                        </a:rPr>
                        <a:t> starter </a:t>
                      </a:r>
                      <a:r>
                        <a:rPr lang="sv-SE" sz="2400" u="none" strike="noStrike" dirty="0" err="1" smtClean="0">
                          <a:effectLst/>
                        </a:rPr>
                        <a:t>Nationell+Distrikt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2400" dirty="0" smtClean="0">
                          <a:effectLst/>
                        </a:rPr>
                        <a:t>13252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2400" dirty="0" smtClean="0">
                          <a:effectLst/>
                        </a:rPr>
                        <a:t>639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2400" dirty="0" smtClean="0">
                          <a:effectLst/>
                        </a:rPr>
                        <a:t>4741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2400" dirty="0" smtClean="0">
                          <a:effectLst/>
                        </a:rPr>
                        <a:t>7383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2400" dirty="0" smtClean="0">
                          <a:effectLst/>
                        </a:rPr>
                        <a:t>9688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003023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05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ctrTitle"/>
          </p:nvPr>
        </p:nvSpPr>
        <p:spPr>
          <a:xfrm>
            <a:off x="822121" y="147952"/>
            <a:ext cx="10363200" cy="1626920"/>
          </a:xfrm>
        </p:spPr>
        <p:txBody>
          <a:bodyPr/>
          <a:lstStyle/>
          <a:p>
            <a:r>
              <a:rPr lang="sv-SE" sz="4800" dirty="0" smtClean="0"/>
              <a:t>Tävlingsprogram 2024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dirty="0" smtClean="0"/>
          </a:p>
        </p:txBody>
      </p:sp>
      <p:pic>
        <p:nvPicPr>
          <p:cNvPr id="18435" name="Picture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37863" y="0"/>
            <a:ext cx="1354137" cy="227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253224"/>
              </p:ext>
            </p:extLst>
          </p:nvPr>
        </p:nvGraphicFramePr>
        <p:xfrm>
          <a:off x="310388" y="961412"/>
          <a:ext cx="10670800" cy="5613070"/>
        </p:xfrm>
        <a:graphic>
          <a:graphicData uri="http://schemas.openxmlformats.org/drawingml/2006/table">
            <a:tbl>
              <a:tblPr/>
              <a:tblGrid>
                <a:gridCol w="64369">
                  <a:extLst>
                    <a:ext uri="{9D8B030D-6E8A-4147-A177-3AD203B41FA5}">
                      <a16:colId xmlns:a16="http://schemas.microsoft.com/office/drawing/2014/main" val="2810868503"/>
                    </a:ext>
                  </a:extLst>
                </a:gridCol>
                <a:gridCol w="171648">
                  <a:extLst>
                    <a:ext uri="{9D8B030D-6E8A-4147-A177-3AD203B41FA5}">
                      <a16:colId xmlns:a16="http://schemas.microsoft.com/office/drawing/2014/main" val="939517346"/>
                    </a:ext>
                  </a:extLst>
                </a:gridCol>
                <a:gridCol w="107280">
                  <a:extLst>
                    <a:ext uri="{9D8B030D-6E8A-4147-A177-3AD203B41FA5}">
                      <a16:colId xmlns:a16="http://schemas.microsoft.com/office/drawing/2014/main" val="3864862793"/>
                    </a:ext>
                  </a:extLst>
                </a:gridCol>
                <a:gridCol w="826057">
                  <a:extLst>
                    <a:ext uri="{9D8B030D-6E8A-4147-A177-3AD203B41FA5}">
                      <a16:colId xmlns:a16="http://schemas.microsoft.com/office/drawing/2014/main" val="2478632986"/>
                    </a:ext>
                  </a:extLst>
                </a:gridCol>
                <a:gridCol w="64369">
                  <a:extLst>
                    <a:ext uri="{9D8B030D-6E8A-4147-A177-3AD203B41FA5}">
                      <a16:colId xmlns:a16="http://schemas.microsoft.com/office/drawing/2014/main" val="100953943"/>
                    </a:ext>
                  </a:extLst>
                </a:gridCol>
                <a:gridCol w="171648">
                  <a:extLst>
                    <a:ext uri="{9D8B030D-6E8A-4147-A177-3AD203B41FA5}">
                      <a16:colId xmlns:a16="http://schemas.microsoft.com/office/drawing/2014/main" val="1653586257"/>
                    </a:ext>
                  </a:extLst>
                </a:gridCol>
                <a:gridCol w="171648">
                  <a:extLst>
                    <a:ext uri="{9D8B030D-6E8A-4147-A177-3AD203B41FA5}">
                      <a16:colId xmlns:a16="http://schemas.microsoft.com/office/drawing/2014/main" val="1479166153"/>
                    </a:ext>
                  </a:extLst>
                </a:gridCol>
                <a:gridCol w="986977">
                  <a:extLst>
                    <a:ext uri="{9D8B030D-6E8A-4147-A177-3AD203B41FA5}">
                      <a16:colId xmlns:a16="http://schemas.microsoft.com/office/drawing/2014/main" val="143171024"/>
                    </a:ext>
                  </a:extLst>
                </a:gridCol>
                <a:gridCol w="64369">
                  <a:extLst>
                    <a:ext uri="{9D8B030D-6E8A-4147-A177-3AD203B41FA5}">
                      <a16:colId xmlns:a16="http://schemas.microsoft.com/office/drawing/2014/main" val="73093422"/>
                    </a:ext>
                  </a:extLst>
                </a:gridCol>
                <a:gridCol w="182376">
                  <a:extLst>
                    <a:ext uri="{9D8B030D-6E8A-4147-A177-3AD203B41FA5}">
                      <a16:colId xmlns:a16="http://schemas.microsoft.com/office/drawing/2014/main" val="3040044049"/>
                    </a:ext>
                  </a:extLst>
                </a:gridCol>
                <a:gridCol w="107280">
                  <a:extLst>
                    <a:ext uri="{9D8B030D-6E8A-4147-A177-3AD203B41FA5}">
                      <a16:colId xmlns:a16="http://schemas.microsoft.com/office/drawing/2014/main" val="4146113"/>
                    </a:ext>
                  </a:extLst>
                </a:gridCol>
                <a:gridCol w="826057">
                  <a:extLst>
                    <a:ext uri="{9D8B030D-6E8A-4147-A177-3AD203B41FA5}">
                      <a16:colId xmlns:a16="http://schemas.microsoft.com/office/drawing/2014/main" val="1327276911"/>
                    </a:ext>
                  </a:extLst>
                </a:gridCol>
                <a:gridCol w="64369">
                  <a:extLst>
                    <a:ext uri="{9D8B030D-6E8A-4147-A177-3AD203B41FA5}">
                      <a16:colId xmlns:a16="http://schemas.microsoft.com/office/drawing/2014/main" val="406036576"/>
                    </a:ext>
                  </a:extLst>
                </a:gridCol>
                <a:gridCol w="182376">
                  <a:extLst>
                    <a:ext uri="{9D8B030D-6E8A-4147-A177-3AD203B41FA5}">
                      <a16:colId xmlns:a16="http://schemas.microsoft.com/office/drawing/2014/main" val="3411175766"/>
                    </a:ext>
                  </a:extLst>
                </a:gridCol>
                <a:gridCol w="107280">
                  <a:extLst>
                    <a:ext uri="{9D8B030D-6E8A-4147-A177-3AD203B41FA5}">
                      <a16:colId xmlns:a16="http://schemas.microsoft.com/office/drawing/2014/main" val="286962006"/>
                    </a:ext>
                  </a:extLst>
                </a:gridCol>
                <a:gridCol w="886850">
                  <a:extLst>
                    <a:ext uri="{9D8B030D-6E8A-4147-A177-3AD203B41FA5}">
                      <a16:colId xmlns:a16="http://schemas.microsoft.com/office/drawing/2014/main" val="3462779749"/>
                    </a:ext>
                  </a:extLst>
                </a:gridCol>
                <a:gridCol w="64369">
                  <a:extLst>
                    <a:ext uri="{9D8B030D-6E8A-4147-A177-3AD203B41FA5}">
                      <a16:colId xmlns:a16="http://schemas.microsoft.com/office/drawing/2014/main" val="1767398751"/>
                    </a:ext>
                  </a:extLst>
                </a:gridCol>
                <a:gridCol w="182376">
                  <a:extLst>
                    <a:ext uri="{9D8B030D-6E8A-4147-A177-3AD203B41FA5}">
                      <a16:colId xmlns:a16="http://schemas.microsoft.com/office/drawing/2014/main" val="3573305228"/>
                    </a:ext>
                  </a:extLst>
                </a:gridCol>
                <a:gridCol w="107280">
                  <a:extLst>
                    <a:ext uri="{9D8B030D-6E8A-4147-A177-3AD203B41FA5}">
                      <a16:colId xmlns:a16="http://schemas.microsoft.com/office/drawing/2014/main" val="2187121089"/>
                    </a:ext>
                  </a:extLst>
                </a:gridCol>
                <a:gridCol w="944064">
                  <a:extLst>
                    <a:ext uri="{9D8B030D-6E8A-4147-A177-3AD203B41FA5}">
                      <a16:colId xmlns:a16="http://schemas.microsoft.com/office/drawing/2014/main" val="1502290133"/>
                    </a:ext>
                  </a:extLst>
                </a:gridCol>
                <a:gridCol w="64369">
                  <a:extLst>
                    <a:ext uri="{9D8B030D-6E8A-4147-A177-3AD203B41FA5}">
                      <a16:colId xmlns:a16="http://schemas.microsoft.com/office/drawing/2014/main" val="1392188965"/>
                    </a:ext>
                  </a:extLst>
                </a:gridCol>
                <a:gridCol w="182376">
                  <a:extLst>
                    <a:ext uri="{9D8B030D-6E8A-4147-A177-3AD203B41FA5}">
                      <a16:colId xmlns:a16="http://schemas.microsoft.com/office/drawing/2014/main" val="660106971"/>
                    </a:ext>
                  </a:extLst>
                </a:gridCol>
                <a:gridCol w="107280">
                  <a:extLst>
                    <a:ext uri="{9D8B030D-6E8A-4147-A177-3AD203B41FA5}">
                      <a16:colId xmlns:a16="http://schemas.microsoft.com/office/drawing/2014/main" val="3900906156"/>
                    </a:ext>
                  </a:extLst>
                </a:gridCol>
                <a:gridCol w="1051344">
                  <a:extLst>
                    <a:ext uri="{9D8B030D-6E8A-4147-A177-3AD203B41FA5}">
                      <a16:colId xmlns:a16="http://schemas.microsoft.com/office/drawing/2014/main" val="3184360571"/>
                    </a:ext>
                  </a:extLst>
                </a:gridCol>
                <a:gridCol w="64369">
                  <a:extLst>
                    <a:ext uri="{9D8B030D-6E8A-4147-A177-3AD203B41FA5}">
                      <a16:colId xmlns:a16="http://schemas.microsoft.com/office/drawing/2014/main" val="577348217"/>
                    </a:ext>
                  </a:extLst>
                </a:gridCol>
                <a:gridCol w="182376">
                  <a:extLst>
                    <a:ext uri="{9D8B030D-6E8A-4147-A177-3AD203B41FA5}">
                      <a16:colId xmlns:a16="http://schemas.microsoft.com/office/drawing/2014/main" val="3236478767"/>
                    </a:ext>
                  </a:extLst>
                </a:gridCol>
                <a:gridCol w="107280">
                  <a:extLst>
                    <a:ext uri="{9D8B030D-6E8A-4147-A177-3AD203B41FA5}">
                      <a16:colId xmlns:a16="http://schemas.microsoft.com/office/drawing/2014/main" val="3525168165"/>
                    </a:ext>
                  </a:extLst>
                </a:gridCol>
                <a:gridCol w="954793">
                  <a:extLst>
                    <a:ext uri="{9D8B030D-6E8A-4147-A177-3AD203B41FA5}">
                      <a16:colId xmlns:a16="http://schemas.microsoft.com/office/drawing/2014/main" val="366538281"/>
                    </a:ext>
                  </a:extLst>
                </a:gridCol>
                <a:gridCol w="64369">
                  <a:extLst>
                    <a:ext uri="{9D8B030D-6E8A-4147-A177-3AD203B41FA5}">
                      <a16:colId xmlns:a16="http://schemas.microsoft.com/office/drawing/2014/main" val="2227232916"/>
                    </a:ext>
                  </a:extLst>
                </a:gridCol>
                <a:gridCol w="182376">
                  <a:extLst>
                    <a:ext uri="{9D8B030D-6E8A-4147-A177-3AD203B41FA5}">
                      <a16:colId xmlns:a16="http://schemas.microsoft.com/office/drawing/2014/main" val="2557365700"/>
                    </a:ext>
                  </a:extLst>
                </a:gridCol>
                <a:gridCol w="107280">
                  <a:extLst>
                    <a:ext uri="{9D8B030D-6E8A-4147-A177-3AD203B41FA5}">
                      <a16:colId xmlns:a16="http://schemas.microsoft.com/office/drawing/2014/main" val="2098396898"/>
                    </a:ext>
                  </a:extLst>
                </a:gridCol>
                <a:gridCol w="439847">
                  <a:extLst>
                    <a:ext uri="{9D8B030D-6E8A-4147-A177-3AD203B41FA5}">
                      <a16:colId xmlns:a16="http://schemas.microsoft.com/office/drawing/2014/main" val="1576952679"/>
                    </a:ext>
                  </a:extLst>
                </a:gridCol>
                <a:gridCol w="64369">
                  <a:extLst>
                    <a:ext uri="{9D8B030D-6E8A-4147-A177-3AD203B41FA5}">
                      <a16:colId xmlns:a16="http://schemas.microsoft.com/office/drawing/2014/main" val="1156121228"/>
                    </a:ext>
                  </a:extLst>
                </a:gridCol>
                <a:gridCol w="182376">
                  <a:extLst>
                    <a:ext uri="{9D8B030D-6E8A-4147-A177-3AD203B41FA5}">
                      <a16:colId xmlns:a16="http://schemas.microsoft.com/office/drawing/2014/main" val="2100419625"/>
                    </a:ext>
                  </a:extLst>
                </a:gridCol>
                <a:gridCol w="107280">
                  <a:extLst>
                    <a:ext uri="{9D8B030D-6E8A-4147-A177-3AD203B41FA5}">
                      <a16:colId xmlns:a16="http://schemas.microsoft.com/office/drawing/2014/main" val="1635347476"/>
                    </a:ext>
                  </a:extLst>
                </a:gridCol>
                <a:gridCol w="461305">
                  <a:extLst>
                    <a:ext uri="{9D8B030D-6E8A-4147-A177-3AD203B41FA5}">
                      <a16:colId xmlns:a16="http://schemas.microsoft.com/office/drawing/2014/main" val="3963045718"/>
                    </a:ext>
                  </a:extLst>
                </a:gridCol>
                <a:gridCol w="64369">
                  <a:extLst>
                    <a:ext uri="{9D8B030D-6E8A-4147-A177-3AD203B41FA5}">
                      <a16:colId xmlns:a16="http://schemas.microsoft.com/office/drawing/2014/main" val="4055286089"/>
                    </a:ext>
                  </a:extLst>
                </a:gridCol>
              </a:tblGrid>
              <a:tr h="162477">
                <a:tc gridSpan="37">
                  <a:txBody>
                    <a:bodyPr/>
                    <a:lstStyle/>
                    <a:p>
                      <a:pPr algn="l" fontAlgn="ctr"/>
                      <a:r>
                        <a:rPr lang="sv-S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Basprogram 2024</a:t>
                      </a:r>
                    </a:p>
                  </a:txBody>
                  <a:tcPr marL="6499" marR="6499" marT="6499" marB="31196" anchor="ctr">
                    <a:lnL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6348419"/>
                  </a:ext>
                </a:extLst>
              </a:tr>
              <a:tr h="110484">
                <a:tc>
                  <a:txBody>
                    <a:bodyPr/>
                    <a:lstStyle/>
                    <a:p>
                      <a:pPr algn="ctr" fontAlgn="b"/>
                      <a:endParaRPr lang="sv-SE" sz="5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v-SE" sz="6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Mars</a:t>
                      </a: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sv-SE" sz="6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v-SE" sz="65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April</a:t>
                      </a: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sv-SE" sz="6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v-SE" sz="65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Maj</a:t>
                      </a: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sv-SE" sz="6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v-SE" sz="65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Juni</a:t>
                      </a: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sv-SE" sz="6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v-SE" sz="65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Juli</a:t>
                      </a: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sv-SE" sz="6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v-SE" sz="65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Augusti</a:t>
                      </a: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sv-SE" sz="6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v-SE" sz="65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September</a:t>
                      </a: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sv-SE" sz="6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v-SE" sz="65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Oktober</a:t>
                      </a: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sv-SE" sz="65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v-SE" sz="65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November</a:t>
                      </a: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sv-SE" sz="5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>
                      <a:noFill/>
                    </a:lnL>
                    <a:lnR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82963"/>
                  </a:ext>
                </a:extLst>
              </a:tr>
              <a:tr h="183274"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Slottssprinten, </a:t>
                      </a:r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VC, Italien, sprint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JVM, Tjeckien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Veteran SM,</a:t>
                      </a:r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SM, lång, final (SL#8)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504933"/>
                  </a:ext>
                </a:extLst>
              </a:tr>
              <a:tr h="110484"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VC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JVM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35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0455883"/>
                  </a:ext>
                </a:extLst>
              </a:tr>
              <a:tr h="110484"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23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JVM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Veteran-VM, Finland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205434"/>
                  </a:ext>
                </a:extLst>
              </a:tr>
              <a:tr h="110484"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Tiomila, Nynäshamn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JVM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Veteran-VM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44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892636"/>
                  </a:ext>
                </a:extLst>
              </a:tr>
              <a:tr h="110484"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Tiomila (STL#3)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JVM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Veteran-VM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1197780"/>
                  </a:ext>
                </a:extLst>
              </a:tr>
              <a:tr h="110484"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JVM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Veteran-VM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SM, medel, kval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5341593"/>
                  </a:ext>
                </a:extLst>
              </a:tr>
              <a:tr h="110484"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JVM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Veteran-VM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SM, medel, final (SL#9)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40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708166"/>
                  </a:ext>
                </a:extLst>
              </a:tr>
              <a:tr h="110484"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28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Veteran-VM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SM, stafett (STL#6, final)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5249275"/>
                  </a:ext>
                </a:extLst>
              </a:tr>
              <a:tr h="110484"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SL#4, medel, Närke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Veteran-VM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36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3710225"/>
                  </a:ext>
                </a:extLst>
              </a:tr>
              <a:tr h="110484"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SL#5, lång, Närke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24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SM, ultralång (SL#7)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078299"/>
                  </a:ext>
                </a:extLst>
              </a:tr>
              <a:tr h="110484"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Roslagshelg, medel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Veteran-SM, ultralång 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45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186790"/>
                  </a:ext>
                </a:extLst>
              </a:tr>
              <a:tr h="256064"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SM, natt (SL#3)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Roslagshelg, lång</a:t>
                      </a:r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Stafettligan #4, Närke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VM, Skottland, sprint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33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25manna</a:t>
                      </a:r>
                    </a:p>
                  </a:txBody>
                  <a:tcPr marL="6499" marR="6499" marT="6499" marB="31196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3012765"/>
                  </a:ext>
                </a:extLst>
              </a:tr>
              <a:tr h="183274"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Lännamedeln</a:t>
                      </a:r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Stigtomtakavlen (STL#2)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DM, natt, Länna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947709"/>
                  </a:ext>
                </a:extLst>
              </a:tr>
              <a:tr h="183274"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Enenracet</a:t>
                      </a:r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, Stigtomtakavlen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Knivstasprinten?</a:t>
                      </a:r>
                      <a:endParaRPr lang="sv-SE" sz="6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41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159329"/>
                  </a:ext>
                </a:extLst>
              </a:tr>
              <a:tr h="110484"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Venla &amp; Jukola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DM, lång, Sigtuna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200422"/>
                  </a:ext>
                </a:extLst>
              </a:tr>
              <a:tr h="110484"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Venla &amp; Jukola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EM, Ungern, skog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37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992297"/>
                  </a:ext>
                </a:extLst>
              </a:tr>
              <a:tr h="110484"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25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Skärgårdssprinten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475709"/>
                  </a:ext>
                </a:extLst>
              </a:tr>
              <a:tr h="110484"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EM</a:t>
                      </a:r>
                    </a:p>
                  </a:txBody>
                  <a:tcPr marL="6499" marR="6499" marT="6499" marB="31196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46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467039"/>
                  </a:ext>
                </a:extLst>
              </a:tr>
              <a:tr h="110484"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UM, natt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993758"/>
                  </a:ext>
                </a:extLst>
              </a:tr>
              <a:tr h="110484"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UM, medel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21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889661"/>
                  </a:ext>
                </a:extLst>
              </a:tr>
              <a:tr h="183274"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21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21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UM, lång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21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21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21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O-Ringen, Oskarshamn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21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21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Linnedubbeln, </a:t>
                      </a:r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SL#10, medel, Borlänge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21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42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21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994742"/>
                  </a:ext>
                </a:extLst>
              </a:tr>
              <a:tr h="183274"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22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22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22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22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22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O-Ringen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22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22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Linnedubbeln, </a:t>
                      </a:r>
                      <a:r>
                        <a:rPr lang="sv-SE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SL#11, förk. lång, final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22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22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9278798"/>
                  </a:ext>
                </a:extLst>
              </a:tr>
              <a:tr h="110484"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23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23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6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OLGY, </a:t>
                      </a:r>
                      <a:r>
                        <a:rPr lang="sv-SE" sz="6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sprint?</a:t>
                      </a:r>
                      <a:endParaRPr lang="sv-SE" sz="65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23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DM, sprint RIK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23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23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O-Ringen</a:t>
                      </a:r>
                    </a:p>
                  </a:txBody>
                  <a:tcPr marL="6499" marR="6499" marT="6499" marB="31196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23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23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38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23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23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554795"/>
                  </a:ext>
                </a:extLst>
              </a:tr>
              <a:tr h="110484"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24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24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24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24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26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24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O-Ringen</a:t>
                      </a:r>
                    </a:p>
                  </a:txBody>
                  <a:tcPr marL="6499" marR="6499" marT="6499" marB="31196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24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DM medel, L100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24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24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24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695413"/>
                  </a:ext>
                </a:extLst>
              </a:tr>
              <a:tr h="110484"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25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25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25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VC, Schweiz, sprint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25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25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O-Ringen</a:t>
                      </a:r>
                    </a:p>
                  </a:txBody>
                  <a:tcPr marL="6499" marR="6499" marT="6499" marB="31196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25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DM stafett, Rånäs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25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25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25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47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0261438"/>
                  </a:ext>
                </a:extLst>
              </a:tr>
              <a:tr h="183274"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26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26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Sprinttest, Sthlm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26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VC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26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26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O-Ringen</a:t>
                      </a:r>
                    </a:p>
                  </a:txBody>
                  <a:tcPr marL="6499" marR="6499" marT="6499" marB="31196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26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35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26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5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26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Rodhenloppet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26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627735"/>
                  </a:ext>
                </a:extLst>
              </a:tr>
              <a:tr h="183274"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27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27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27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22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27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27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O-Ringen</a:t>
                      </a:r>
                    </a:p>
                  </a:txBody>
                  <a:tcPr marL="6499" marR="6499" marT="6499" marB="31196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27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27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VC, Finland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27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Oktoberracet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27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864677"/>
                  </a:ext>
                </a:extLst>
              </a:tr>
              <a:tr h="110484"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28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28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28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28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SM, sprint, kval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28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28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28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VC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28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43</a:t>
                      </a:r>
                    </a:p>
                  </a:txBody>
                  <a:tcPr marL="6499" marR="6499" marT="6499" marB="31196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28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222513"/>
                  </a:ext>
                </a:extLst>
              </a:tr>
              <a:tr h="110484"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29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SL#1, medel, Skåne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29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pattFill prst="upDiag">
                      <a:fgClr>
                        <a:srgbClr val="FFFFFF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29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29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SM, sprint, final (SL#6)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29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31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29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29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VC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29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29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218726"/>
                  </a:ext>
                </a:extLst>
              </a:tr>
              <a:tr h="110484"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30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SL#2, lång, Skåne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30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30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30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SM, spr.-staf. (STL#5)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30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30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Veteran SM,</a:t>
                      </a:r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USM, sprint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30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39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30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30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278802"/>
                  </a:ext>
                </a:extLst>
              </a:tr>
              <a:tr h="183274"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31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Stafettligan #1, Skåne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31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31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31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Veteran SM, </a:t>
                      </a:r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SM, lång, kval / USM, lång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31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65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65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t"/>
                      <a:endParaRPr lang="sv-SE" sz="65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>
                      <a:noFill/>
                    </a:lnL>
                    <a:lnR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0435820"/>
                  </a:ext>
                </a:extLst>
              </a:tr>
              <a:tr h="100086">
                <a:tc gridSpan="4"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endParaRPr lang="sv-SE" sz="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endParaRPr lang="sv-SE" sz="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499" marR="6499" marT="6499" marB="31196" anchor="b">
                    <a:lnL>
                      <a:noFill/>
                    </a:lnL>
                    <a:lnR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500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9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ctrTitle"/>
          </p:nvPr>
        </p:nvSpPr>
        <p:spPr>
          <a:xfrm>
            <a:off x="822121" y="147952"/>
            <a:ext cx="10363200" cy="1626920"/>
          </a:xfrm>
        </p:spPr>
        <p:txBody>
          <a:bodyPr/>
          <a:lstStyle/>
          <a:p>
            <a:r>
              <a:rPr lang="sv-SE" sz="4800" dirty="0" smtClean="0"/>
              <a:t>Tävlingsprogram 2024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dirty="0" smtClean="0"/>
          </a:p>
        </p:txBody>
      </p:sp>
      <p:pic>
        <p:nvPicPr>
          <p:cNvPr id="18435" name="Picture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37863" y="0"/>
            <a:ext cx="1354137" cy="227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9361465"/>
              </p:ext>
            </p:extLst>
          </p:nvPr>
        </p:nvGraphicFramePr>
        <p:xfrm>
          <a:off x="2474752" y="1774872"/>
          <a:ext cx="5436066" cy="27635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55351">
                  <a:extLst>
                    <a:ext uri="{9D8B030D-6E8A-4147-A177-3AD203B41FA5}">
                      <a16:colId xmlns:a16="http://schemas.microsoft.com/office/drawing/2014/main" val="4270695441"/>
                    </a:ext>
                  </a:extLst>
                </a:gridCol>
                <a:gridCol w="1680715">
                  <a:extLst>
                    <a:ext uri="{9D8B030D-6E8A-4147-A177-3AD203B41FA5}">
                      <a16:colId xmlns:a16="http://schemas.microsoft.com/office/drawing/2014/main" val="3551503111"/>
                    </a:ext>
                  </a:extLst>
                </a:gridCol>
              </a:tblGrid>
              <a:tr h="397500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2400" b="1" u="none" strike="noStrike" dirty="0">
                          <a:effectLst/>
                        </a:rPr>
                        <a:t>Distans</a:t>
                      </a:r>
                      <a:endParaRPr lang="sv-SE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2400" b="1" u="none" strike="noStrike" dirty="0">
                          <a:effectLst/>
                        </a:rPr>
                        <a:t>Antal</a:t>
                      </a:r>
                      <a:endParaRPr lang="sv-SE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17027993"/>
                  </a:ext>
                </a:extLst>
              </a:tr>
              <a:tr h="397500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2400" u="none" strike="noStrike" dirty="0">
                          <a:effectLst/>
                        </a:rPr>
                        <a:t>Lång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2400" u="none" strike="noStrike">
                          <a:effectLst/>
                        </a:rPr>
                        <a:t>4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7925866"/>
                  </a:ext>
                </a:extLst>
              </a:tr>
              <a:tr h="397500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2400" u="none" strike="noStrike" dirty="0">
                          <a:effectLst/>
                        </a:rPr>
                        <a:t>Medel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2400" u="none" strike="noStrike">
                          <a:effectLst/>
                        </a:rPr>
                        <a:t>7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64382695"/>
                  </a:ext>
                </a:extLst>
              </a:tr>
              <a:tr h="397500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2400" u="none" strike="noStrike" dirty="0">
                          <a:effectLst/>
                        </a:rPr>
                        <a:t>Natt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2400" u="none" strike="noStrike">
                          <a:effectLst/>
                        </a:rPr>
                        <a:t>2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79654335"/>
                  </a:ext>
                </a:extLst>
              </a:tr>
              <a:tr h="397500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2400" u="none" strike="noStrike">
                          <a:effectLst/>
                        </a:rPr>
                        <a:t>Sprint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2400" u="none" strike="noStrike" dirty="0">
                          <a:effectLst/>
                        </a:rPr>
                        <a:t>5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94094127"/>
                  </a:ext>
                </a:extLst>
              </a:tr>
              <a:tr h="397500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2400" u="none" strike="noStrike">
                          <a:effectLst/>
                        </a:rPr>
                        <a:t>Stafett/patrull</a:t>
                      </a:r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2400" u="none" strike="noStrike" dirty="0">
                          <a:effectLst/>
                        </a:rPr>
                        <a:t>3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8669349"/>
                  </a:ext>
                </a:extLst>
              </a:tr>
              <a:tr h="378572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2400" u="none" strike="noStrike" dirty="0">
                          <a:effectLst/>
                        </a:rPr>
                        <a:t>Totalt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2400" u="none" strike="noStrike" dirty="0">
                          <a:effectLst/>
                        </a:rPr>
                        <a:t>21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472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237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ctrTitle"/>
          </p:nvPr>
        </p:nvSpPr>
        <p:spPr>
          <a:xfrm>
            <a:off x="914400" y="332510"/>
            <a:ext cx="10363200" cy="1626920"/>
          </a:xfrm>
        </p:spPr>
        <p:txBody>
          <a:bodyPr/>
          <a:lstStyle/>
          <a:p>
            <a:r>
              <a:rPr lang="sv-SE" sz="4800" dirty="0" smtClean="0"/>
              <a:t>DM-program 2021-2028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dirty="0" smtClean="0"/>
          </a:p>
        </p:txBody>
      </p:sp>
      <p:pic>
        <p:nvPicPr>
          <p:cNvPr id="18435" name="Picture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37863" y="0"/>
            <a:ext cx="1354137" cy="227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066286"/>
              </p:ext>
            </p:extLst>
          </p:nvPr>
        </p:nvGraphicFramePr>
        <p:xfrm>
          <a:off x="981513" y="1132516"/>
          <a:ext cx="9613784" cy="5217947"/>
        </p:xfrm>
        <a:graphic>
          <a:graphicData uri="http://schemas.openxmlformats.org/drawingml/2006/table">
            <a:tbl>
              <a:tblPr/>
              <a:tblGrid>
                <a:gridCol w="853486">
                  <a:extLst>
                    <a:ext uri="{9D8B030D-6E8A-4147-A177-3AD203B41FA5}">
                      <a16:colId xmlns:a16="http://schemas.microsoft.com/office/drawing/2014/main" val="363080416"/>
                    </a:ext>
                  </a:extLst>
                </a:gridCol>
                <a:gridCol w="1755280">
                  <a:extLst>
                    <a:ext uri="{9D8B030D-6E8A-4147-A177-3AD203B41FA5}">
                      <a16:colId xmlns:a16="http://schemas.microsoft.com/office/drawing/2014/main" val="3414505888"/>
                    </a:ext>
                  </a:extLst>
                </a:gridCol>
                <a:gridCol w="1739178">
                  <a:extLst>
                    <a:ext uri="{9D8B030D-6E8A-4147-A177-3AD203B41FA5}">
                      <a16:colId xmlns:a16="http://schemas.microsoft.com/office/drawing/2014/main" val="2816163473"/>
                    </a:ext>
                  </a:extLst>
                </a:gridCol>
                <a:gridCol w="1755280">
                  <a:extLst>
                    <a:ext uri="{9D8B030D-6E8A-4147-A177-3AD203B41FA5}">
                      <a16:colId xmlns:a16="http://schemas.microsoft.com/office/drawing/2014/main" val="4203204957"/>
                    </a:ext>
                  </a:extLst>
                </a:gridCol>
                <a:gridCol w="1755280">
                  <a:extLst>
                    <a:ext uri="{9D8B030D-6E8A-4147-A177-3AD203B41FA5}">
                      <a16:colId xmlns:a16="http://schemas.microsoft.com/office/drawing/2014/main" val="427230786"/>
                    </a:ext>
                  </a:extLst>
                </a:gridCol>
                <a:gridCol w="1755280">
                  <a:extLst>
                    <a:ext uri="{9D8B030D-6E8A-4147-A177-3AD203B41FA5}">
                      <a16:colId xmlns:a16="http://schemas.microsoft.com/office/drawing/2014/main" val="4234483199"/>
                    </a:ext>
                  </a:extLst>
                </a:gridCol>
              </a:tblGrid>
              <a:tr h="331931">
                <a:tc>
                  <a:txBody>
                    <a:bodyPr/>
                    <a:lstStyle/>
                    <a:p>
                      <a:pPr algn="l" fontAlgn="ctr"/>
                      <a:endParaRPr lang="sv-S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Sprint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Medel 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Lång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Natt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Stafett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1835644"/>
                  </a:ext>
                </a:extLst>
              </a:tr>
              <a:tr h="610752">
                <a:tc>
                  <a:txBody>
                    <a:bodyPr/>
                    <a:lstStyle/>
                    <a:p>
                      <a:pPr algn="r" fontAlgn="ctr"/>
                      <a:r>
                        <a:rPr lang="sv-SE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OK Triangeln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Länna IF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OK Linné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Rasbo IK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Vallentuna/Össeby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3860652"/>
                  </a:ext>
                </a:extLst>
              </a:tr>
              <a:tr h="610752">
                <a:tc>
                  <a:txBody>
                    <a:bodyPr/>
                    <a:lstStyle/>
                    <a:p>
                      <a:pPr algn="r" fontAlgn="ctr"/>
                      <a:r>
                        <a:rPr lang="sv-SE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Sigtuna OK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OK Rodhen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OK Roslagen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Rånäs OK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Gästrikland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7709048"/>
                  </a:ext>
                </a:extLst>
              </a:tr>
              <a:tr h="610752">
                <a:tc>
                  <a:txBody>
                    <a:bodyPr/>
                    <a:lstStyle/>
                    <a:p>
                      <a:pPr algn="r" fontAlgn="ctr"/>
                      <a:r>
                        <a:rPr lang="sv-SE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OLGY IF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OK Roslagen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OK Enen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OK Triangeln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OK Rodhen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0288662"/>
                  </a:ext>
                </a:extLst>
              </a:tr>
              <a:tr h="610752">
                <a:tc>
                  <a:txBody>
                    <a:bodyPr/>
                    <a:lstStyle/>
                    <a:p>
                      <a:pPr algn="r" fontAlgn="ctr"/>
                      <a:r>
                        <a:rPr lang="sv-SE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Rasbo IK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L-100 IF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Sigtuna OK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Länna IF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Rånäs OK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576017"/>
                  </a:ext>
                </a:extLst>
              </a:tr>
              <a:tr h="610752">
                <a:tc>
                  <a:txBody>
                    <a:bodyPr/>
                    <a:lstStyle/>
                    <a:p>
                      <a:pPr algn="r" fontAlgn="ctr"/>
                      <a:r>
                        <a:rPr lang="sv-SE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2025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Tierps SOK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OK Linné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IF Thor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Vallentuna/Össeby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OK Roslagen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2499912"/>
                  </a:ext>
                </a:extLst>
              </a:tr>
              <a:tr h="610752">
                <a:tc>
                  <a:txBody>
                    <a:bodyPr/>
                    <a:lstStyle/>
                    <a:p>
                      <a:pPr algn="r" fontAlgn="ctr"/>
                      <a:r>
                        <a:rPr lang="sv-SE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2026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Sigtuna OK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OK Enen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OK Rodhen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OK Triangeln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Länna</a:t>
                      </a:r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IF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5113262"/>
                  </a:ext>
                </a:extLst>
              </a:tr>
              <a:tr h="610752">
                <a:tc>
                  <a:txBody>
                    <a:bodyPr/>
                    <a:lstStyle/>
                    <a:p>
                      <a:pPr algn="r" fontAlgn="ctr"/>
                      <a:r>
                        <a:rPr lang="sv-SE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2027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OLGY IF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Rasbo IK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Rånäs OK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L-100 IF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Vallentuna/</a:t>
                      </a:r>
                      <a:r>
                        <a:rPr lang="sv-SE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Össeby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9690495"/>
                  </a:ext>
                </a:extLst>
              </a:tr>
              <a:tr h="610752">
                <a:tc>
                  <a:txBody>
                    <a:bodyPr/>
                    <a:lstStyle/>
                    <a:p>
                      <a:pPr algn="r" fontAlgn="ctr"/>
                      <a:r>
                        <a:rPr lang="sv-SE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2028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v-S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Stockholm?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OK Linné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IF Thor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Stockholm?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6051870"/>
                  </a:ext>
                </a:extLst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7273255" y="3956992"/>
            <a:ext cx="1300294" cy="4787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Oval 8"/>
          <p:cNvSpPr/>
          <p:nvPr/>
        </p:nvSpPr>
        <p:spPr>
          <a:xfrm>
            <a:off x="9086675" y="3956992"/>
            <a:ext cx="1300294" cy="4787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Oval 9"/>
          <p:cNvSpPr/>
          <p:nvPr/>
        </p:nvSpPr>
        <p:spPr>
          <a:xfrm>
            <a:off x="2090257" y="4562398"/>
            <a:ext cx="1300294" cy="4787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Oval 10"/>
          <p:cNvSpPr/>
          <p:nvPr/>
        </p:nvSpPr>
        <p:spPr>
          <a:xfrm>
            <a:off x="3849148" y="4562398"/>
            <a:ext cx="1300294" cy="4787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Oval 11"/>
          <p:cNvSpPr/>
          <p:nvPr/>
        </p:nvSpPr>
        <p:spPr>
          <a:xfrm>
            <a:off x="7273255" y="5153727"/>
            <a:ext cx="1300294" cy="4787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Oval 12"/>
          <p:cNvSpPr/>
          <p:nvPr/>
        </p:nvSpPr>
        <p:spPr>
          <a:xfrm>
            <a:off x="9086675" y="5195621"/>
            <a:ext cx="1300294" cy="4787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Oval 13"/>
          <p:cNvSpPr/>
          <p:nvPr/>
        </p:nvSpPr>
        <p:spPr>
          <a:xfrm>
            <a:off x="10747742" y="3396497"/>
            <a:ext cx="1300294" cy="4787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ctangle 6"/>
          <p:cNvSpPr/>
          <p:nvPr/>
        </p:nvSpPr>
        <p:spPr>
          <a:xfrm>
            <a:off x="10922502" y="3372938"/>
            <a:ext cx="9507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ctr"/>
            <a:r>
              <a:rPr lang="sv-SE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Uppland+</a:t>
            </a:r>
          </a:p>
          <a:p>
            <a:pPr algn="ctr" fontAlgn="ctr"/>
            <a:r>
              <a:rPr lang="sv-SE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Stockholm</a:t>
            </a:r>
            <a:endParaRPr lang="sv-SE" sz="1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44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ctrTitle"/>
          </p:nvPr>
        </p:nvSpPr>
        <p:spPr>
          <a:xfrm>
            <a:off x="822121" y="147952"/>
            <a:ext cx="10363200" cy="1626920"/>
          </a:xfrm>
        </p:spPr>
        <p:txBody>
          <a:bodyPr/>
          <a:lstStyle/>
          <a:p>
            <a:r>
              <a:rPr lang="sv-SE" sz="4800" dirty="0" smtClean="0"/>
              <a:t>Tävlingsprogram 2025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dirty="0" smtClean="0"/>
          </a:p>
        </p:txBody>
      </p:sp>
      <p:pic>
        <p:nvPicPr>
          <p:cNvPr id="18435" name="Picture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37863" y="0"/>
            <a:ext cx="1354137" cy="227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920183"/>
              </p:ext>
            </p:extLst>
          </p:nvPr>
        </p:nvGraphicFramePr>
        <p:xfrm>
          <a:off x="192947" y="1028524"/>
          <a:ext cx="10553348" cy="5307978"/>
        </p:xfrm>
        <a:graphic>
          <a:graphicData uri="http://schemas.openxmlformats.org/drawingml/2006/table">
            <a:tbl>
              <a:tblPr/>
              <a:tblGrid>
                <a:gridCol w="68727">
                  <a:extLst>
                    <a:ext uri="{9D8B030D-6E8A-4147-A177-3AD203B41FA5}">
                      <a16:colId xmlns:a16="http://schemas.microsoft.com/office/drawing/2014/main" val="3262249458"/>
                    </a:ext>
                  </a:extLst>
                </a:gridCol>
                <a:gridCol w="137454">
                  <a:extLst>
                    <a:ext uri="{9D8B030D-6E8A-4147-A177-3AD203B41FA5}">
                      <a16:colId xmlns:a16="http://schemas.microsoft.com/office/drawing/2014/main" val="2652287063"/>
                    </a:ext>
                  </a:extLst>
                </a:gridCol>
                <a:gridCol w="114545">
                  <a:extLst>
                    <a:ext uri="{9D8B030D-6E8A-4147-A177-3AD203B41FA5}">
                      <a16:colId xmlns:a16="http://schemas.microsoft.com/office/drawing/2014/main" val="2205827940"/>
                    </a:ext>
                  </a:extLst>
                </a:gridCol>
                <a:gridCol w="824718">
                  <a:extLst>
                    <a:ext uri="{9D8B030D-6E8A-4147-A177-3AD203B41FA5}">
                      <a16:colId xmlns:a16="http://schemas.microsoft.com/office/drawing/2014/main" val="1223754657"/>
                    </a:ext>
                  </a:extLst>
                </a:gridCol>
                <a:gridCol w="76363">
                  <a:extLst>
                    <a:ext uri="{9D8B030D-6E8A-4147-A177-3AD203B41FA5}">
                      <a16:colId xmlns:a16="http://schemas.microsoft.com/office/drawing/2014/main" val="3231888452"/>
                    </a:ext>
                  </a:extLst>
                </a:gridCol>
                <a:gridCol w="137454">
                  <a:extLst>
                    <a:ext uri="{9D8B030D-6E8A-4147-A177-3AD203B41FA5}">
                      <a16:colId xmlns:a16="http://schemas.microsoft.com/office/drawing/2014/main" val="1981861604"/>
                    </a:ext>
                  </a:extLst>
                </a:gridCol>
                <a:gridCol w="122180">
                  <a:extLst>
                    <a:ext uri="{9D8B030D-6E8A-4147-A177-3AD203B41FA5}">
                      <a16:colId xmlns:a16="http://schemas.microsoft.com/office/drawing/2014/main" val="423641196"/>
                    </a:ext>
                  </a:extLst>
                </a:gridCol>
                <a:gridCol w="778902">
                  <a:extLst>
                    <a:ext uri="{9D8B030D-6E8A-4147-A177-3AD203B41FA5}">
                      <a16:colId xmlns:a16="http://schemas.microsoft.com/office/drawing/2014/main" val="3217464172"/>
                    </a:ext>
                  </a:extLst>
                </a:gridCol>
                <a:gridCol w="76363">
                  <a:extLst>
                    <a:ext uri="{9D8B030D-6E8A-4147-A177-3AD203B41FA5}">
                      <a16:colId xmlns:a16="http://schemas.microsoft.com/office/drawing/2014/main" val="2825474871"/>
                    </a:ext>
                  </a:extLst>
                </a:gridCol>
                <a:gridCol w="171816">
                  <a:extLst>
                    <a:ext uri="{9D8B030D-6E8A-4147-A177-3AD203B41FA5}">
                      <a16:colId xmlns:a16="http://schemas.microsoft.com/office/drawing/2014/main" val="90394149"/>
                    </a:ext>
                  </a:extLst>
                </a:gridCol>
                <a:gridCol w="122180">
                  <a:extLst>
                    <a:ext uri="{9D8B030D-6E8A-4147-A177-3AD203B41FA5}">
                      <a16:colId xmlns:a16="http://schemas.microsoft.com/office/drawing/2014/main" val="2459182119"/>
                    </a:ext>
                  </a:extLst>
                </a:gridCol>
                <a:gridCol w="809446">
                  <a:extLst>
                    <a:ext uri="{9D8B030D-6E8A-4147-A177-3AD203B41FA5}">
                      <a16:colId xmlns:a16="http://schemas.microsoft.com/office/drawing/2014/main" val="3312839112"/>
                    </a:ext>
                  </a:extLst>
                </a:gridCol>
                <a:gridCol w="76363">
                  <a:extLst>
                    <a:ext uri="{9D8B030D-6E8A-4147-A177-3AD203B41FA5}">
                      <a16:colId xmlns:a16="http://schemas.microsoft.com/office/drawing/2014/main" val="2160951394"/>
                    </a:ext>
                  </a:extLst>
                </a:gridCol>
                <a:gridCol w="137454">
                  <a:extLst>
                    <a:ext uri="{9D8B030D-6E8A-4147-A177-3AD203B41FA5}">
                      <a16:colId xmlns:a16="http://schemas.microsoft.com/office/drawing/2014/main" val="1228990856"/>
                    </a:ext>
                  </a:extLst>
                </a:gridCol>
                <a:gridCol w="122180">
                  <a:extLst>
                    <a:ext uri="{9D8B030D-6E8A-4147-A177-3AD203B41FA5}">
                      <a16:colId xmlns:a16="http://schemas.microsoft.com/office/drawing/2014/main" val="2976748634"/>
                    </a:ext>
                  </a:extLst>
                </a:gridCol>
                <a:gridCol w="778902">
                  <a:extLst>
                    <a:ext uri="{9D8B030D-6E8A-4147-A177-3AD203B41FA5}">
                      <a16:colId xmlns:a16="http://schemas.microsoft.com/office/drawing/2014/main" val="2331058680"/>
                    </a:ext>
                  </a:extLst>
                </a:gridCol>
                <a:gridCol w="76363">
                  <a:extLst>
                    <a:ext uri="{9D8B030D-6E8A-4147-A177-3AD203B41FA5}">
                      <a16:colId xmlns:a16="http://schemas.microsoft.com/office/drawing/2014/main" val="339081903"/>
                    </a:ext>
                  </a:extLst>
                </a:gridCol>
                <a:gridCol w="137454">
                  <a:extLst>
                    <a:ext uri="{9D8B030D-6E8A-4147-A177-3AD203B41FA5}">
                      <a16:colId xmlns:a16="http://schemas.microsoft.com/office/drawing/2014/main" val="1567165021"/>
                    </a:ext>
                  </a:extLst>
                </a:gridCol>
                <a:gridCol w="122180">
                  <a:extLst>
                    <a:ext uri="{9D8B030D-6E8A-4147-A177-3AD203B41FA5}">
                      <a16:colId xmlns:a16="http://schemas.microsoft.com/office/drawing/2014/main" val="686895679"/>
                    </a:ext>
                  </a:extLst>
                </a:gridCol>
                <a:gridCol w="813264">
                  <a:extLst>
                    <a:ext uri="{9D8B030D-6E8A-4147-A177-3AD203B41FA5}">
                      <a16:colId xmlns:a16="http://schemas.microsoft.com/office/drawing/2014/main" val="2503872057"/>
                    </a:ext>
                  </a:extLst>
                </a:gridCol>
                <a:gridCol w="76363">
                  <a:extLst>
                    <a:ext uri="{9D8B030D-6E8A-4147-A177-3AD203B41FA5}">
                      <a16:colId xmlns:a16="http://schemas.microsoft.com/office/drawing/2014/main" val="1378305418"/>
                    </a:ext>
                  </a:extLst>
                </a:gridCol>
                <a:gridCol w="137454">
                  <a:extLst>
                    <a:ext uri="{9D8B030D-6E8A-4147-A177-3AD203B41FA5}">
                      <a16:colId xmlns:a16="http://schemas.microsoft.com/office/drawing/2014/main" val="757982872"/>
                    </a:ext>
                  </a:extLst>
                </a:gridCol>
                <a:gridCol w="122180">
                  <a:extLst>
                    <a:ext uri="{9D8B030D-6E8A-4147-A177-3AD203B41FA5}">
                      <a16:colId xmlns:a16="http://schemas.microsoft.com/office/drawing/2014/main" val="3984258697"/>
                    </a:ext>
                  </a:extLst>
                </a:gridCol>
                <a:gridCol w="977444">
                  <a:extLst>
                    <a:ext uri="{9D8B030D-6E8A-4147-A177-3AD203B41FA5}">
                      <a16:colId xmlns:a16="http://schemas.microsoft.com/office/drawing/2014/main" val="1750126260"/>
                    </a:ext>
                  </a:extLst>
                </a:gridCol>
                <a:gridCol w="76363">
                  <a:extLst>
                    <a:ext uri="{9D8B030D-6E8A-4147-A177-3AD203B41FA5}">
                      <a16:colId xmlns:a16="http://schemas.microsoft.com/office/drawing/2014/main" val="3794354385"/>
                    </a:ext>
                  </a:extLst>
                </a:gridCol>
                <a:gridCol w="137454">
                  <a:extLst>
                    <a:ext uri="{9D8B030D-6E8A-4147-A177-3AD203B41FA5}">
                      <a16:colId xmlns:a16="http://schemas.microsoft.com/office/drawing/2014/main" val="852721473"/>
                    </a:ext>
                  </a:extLst>
                </a:gridCol>
                <a:gridCol w="122180">
                  <a:extLst>
                    <a:ext uri="{9D8B030D-6E8A-4147-A177-3AD203B41FA5}">
                      <a16:colId xmlns:a16="http://schemas.microsoft.com/office/drawing/2014/main" val="865578526"/>
                    </a:ext>
                  </a:extLst>
                </a:gridCol>
                <a:gridCol w="1084352">
                  <a:extLst>
                    <a:ext uri="{9D8B030D-6E8A-4147-A177-3AD203B41FA5}">
                      <a16:colId xmlns:a16="http://schemas.microsoft.com/office/drawing/2014/main" val="1921029834"/>
                    </a:ext>
                  </a:extLst>
                </a:gridCol>
                <a:gridCol w="76363">
                  <a:extLst>
                    <a:ext uri="{9D8B030D-6E8A-4147-A177-3AD203B41FA5}">
                      <a16:colId xmlns:a16="http://schemas.microsoft.com/office/drawing/2014/main" val="1257811040"/>
                    </a:ext>
                  </a:extLst>
                </a:gridCol>
                <a:gridCol w="137454">
                  <a:extLst>
                    <a:ext uri="{9D8B030D-6E8A-4147-A177-3AD203B41FA5}">
                      <a16:colId xmlns:a16="http://schemas.microsoft.com/office/drawing/2014/main" val="186486772"/>
                    </a:ext>
                  </a:extLst>
                </a:gridCol>
                <a:gridCol w="122180">
                  <a:extLst>
                    <a:ext uri="{9D8B030D-6E8A-4147-A177-3AD203B41FA5}">
                      <a16:colId xmlns:a16="http://schemas.microsoft.com/office/drawing/2014/main" val="713485497"/>
                    </a:ext>
                  </a:extLst>
                </a:gridCol>
                <a:gridCol w="901081">
                  <a:extLst>
                    <a:ext uri="{9D8B030D-6E8A-4147-A177-3AD203B41FA5}">
                      <a16:colId xmlns:a16="http://schemas.microsoft.com/office/drawing/2014/main" val="744031520"/>
                    </a:ext>
                  </a:extLst>
                </a:gridCol>
                <a:gridCol w="76363">
                  <a:extLst>
                    <a:ext uri="{9D8B030D-6E8A-4147-A177-3AD203B41FA5}">
                      <a16:colId xmlns:a16="http://schemas.microsoft.com/office/drawing/2014/main" val="1707709936"/>
                    </a:ext>
                  </a:extLst>
                </a:gridCol>
                <a:gridCol w="137454">
                  <a:extLst>
                    <a:ext uri="{9D8B030D-6E8A-4147-A177-3AD203B41FA5}">
                      <a16:colId xmlns:a16="http://schemas.microsoft.com/office/drawing/2014/main" val="2918718647"/>
                    </a:ext>
                  </a:extLst>
                </a:gridCol>
                <a:gridCol w="122180">
                  <a:extLst>
                    <a:ext uri="{9D8B030D-6E8A-4147-A177-3AD203B41FA5}">
                      <a16:colId xmlns:a16="http://schemas.microsoft.com/office/drawing/2014/main" val="4249082476"/>
                    </a:ext>
                  </a:extLst>
                </a:gridCol>
                <a:gridCol w="473448">
                  <a:extLst>
                    <a:ext uri="{9D8B030D-6E8A-4147-A177-3AD203B41FA5}">
                      <a16:colId xmlns:a16="http://schemas.microsoft.com/office/drawing/2014/main" val="2716739195"/>
                    </a:ext>
                  </a:extLst>
                </a:gridCol>
                <a:gridCol w="68727">
                  <a:extLst>
                    <a:ext uri="{9D8B030D-6E8A-4147-A177-3AD203B41FA5}">
                      <a16:colId xmlns:a16="http://schemas.microsoft.com/office/drawing/2014/main" val="782790615"/>
                    </a:ext>
                  </a:extLst>
                </a:gridCol>
              </a:tblGrid>
              <a:tr h="176685">
                <a:tc gridSpan="37">
                  <a:txBody>
                    <a:bodyPr/>
                    <a:lstStyle/>
                    <a:p>
                      <a:pPr algn="l" fontAlgn="ctr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Basprogram 2025 </a:t>
                      </a:r>
                    </a:p>
                  </a:txBody>
                  <a:tcPr marL="7067" marR="7067" marT="7067" marB="3392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4124436"/>
                  </a:ext>
                </a:extLst>
              </a:tr>
              <a:tr h="120146">
                <a:tc>
                  <a:txBody>
                    <a:bodyPr/>
                    <a:lstStyle/>
                    <a:p>
                      <a:pPr algn="ctr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v-SE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Mars</a:t>
                      </a: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April</a:t>
                      </a: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Maj</a:t>
                      </a: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Juni</a:t>
                      </a: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Juli</a:t>
                      </a: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Augusti</a:t>
                      </a: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September</a:t>
                      </a: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Oktober</a:t>
                      </a: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November</a:t>
                      </a: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sv-SE" sz="7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125942"/>
                  </a:ext>
                </a:extLst>
              </a:tr>
              <a:tr h="120146"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sv-SE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SL#3, medel 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JVM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pattFill prst="upDiag">
                      <a:fgClr>
                        <a:srgbClr val="FFFFFF"/>
                      </a:fgClr>
                      <a:bgClr>
                        <a:srgbClr val="E2EFDA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36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584702"/>
                  </a:ext>
                </a:extLst>
              </a:tr>
              <a:tr h="120146"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23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JVM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pattFill prst="upDiag">
                      <a:fgClr>
                        <a:srgbClr val="FFFFFF"/>
                      </a:fgClr>
                      <a:bgClr>
                        <a:srgbClr val="E2EFDA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826714"/>
                  </a:ext>
                </a:extLst>
              </a:tr>
              <a:tr h="120146"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Tiomila, Finspång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JVM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pattFill prst="upDiag">
                      <a:fgClr>
                        <a:srgbClr val="FFFFFF"/>
                      </a:fgClr>
                      <a:bgClr>
                        <a:srgbClr val="E2EFDA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45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750274"/>
                  </a:ext>
                </a:extLst>
              </a:tr>
              <a:tr h="120146"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Tiomila (STL#3)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JVM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pattFill prst="upDiag">
                      <a:fgClr>
                        <a:srgbClr val="FFFFFF"/>
                      </a:fgClr>
                      <a:bgClr>
                        <a:srgbClr val="E2EFDA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32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607190"/>
                  </a:ext>
                </a:extLst>
              </a:tr>
              <a:tr h="120146"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JVM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pattFill prst="upDiag">
                      <a:fgClr>
                        <a:srgbClr val="FFFFFF"/>
                      </a:fgClr>
                      <a:bgClr>
                        <a:srgbClr val="E2EFDA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012586"/>
                  </a:ext>
                </a:extLst>
              </a:tr>
              <a:tr h="120146"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JVM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upDiag">
                      <a:fgClr>
                        <a:srgbClr val="FFFFFF"/>
                      </a:fgClr>
                      <a:bgClr>
                        <a:srgbClr val="E2EFDA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DM-helg #1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pattFill prst="upDiag">
                      <a:fgClr>
                        <a:srgbClr val="FFFFFF"/>
                      </a:fgClr>
                      <a:bgClr>
                        <a:srgbClr val="EDEDE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41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26683"/>
                  </a:ext>
                </a:extLst>
              </a:tr>
              <a:tr h="120146"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VM, Finland, skog      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DM-helg #1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upDiag">
                      <a:fgClr>
                        <a:srgbClr val="FFFFFF"/>
                      </a:fgClr>
                      <a:bgClr>
                        <a:srgbClr val="EDEDE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102063"/>
                  </a:ext>
                </a:extLst>
              </a:tr>
              <a:tr h="120146"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Veteran-VM, Spanien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37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595009"/>
                  </a:ext>
                </a:extLst>
              </a:tr>
              <a:tr h="120146"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SM, medel, kval </a:t>
                      </a:r>
                    </a:p>
                  </a:txBody>
                  <a:tcPr marL="7067" marR="7067" marT="7067" marB="33924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pattFill prst="upDiag">
                      <a:fgClr>
                        <a:srgbClr val="FFFFFF"/>
                      </a:fgClr>
                      <a:bgClr>
                        <a:srgbClr val="99CC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24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Veteran-VM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3808255"/>
                  </a:ext>
                </a:extLst>
              </a:tr>
              <a:tr h="199301"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SM, medel, final (SL#4)</a:t>
                      </a:r>
                    </a:p>
                  </a:txBody>
                  <a:tcPr marL="7067" marR="7067" marT="7067" marB="33924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pattFill prst="upDiag">
                      <a:fgClr>
                        <a:srgbClr val="FFFFFF"/>
                      </a:fgClr>
                      <a:bgClr>
                        <a:srgbClr val="99CC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Veteran-VM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46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097928"/>
                  </a:ext>
                </a:extLst>
              </a:tr>
              <a:tr h="120146"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SM, stafett (STL#4)</a:t>
                      </a:r>
                    </a:p>
                  </a:txBody>
                  <a:tcPr marL="7067" marR="7067" marT="7067" marB="33924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upDiag">
                      <a:fgClr>
                        <a:srgbClr val="FFFFFF"/>
                      </a:fgClr>
                      <a:bgClr>
                        <a:srgbClr val="CCCC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Veteran-VM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25manna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426818"/>
                  </a:ext>
                </a:extLst>
              </a:tr>
              <a:tr h="199301"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VM</a:t>
                      </a:r>
                    </a:p>
                  </a:txBody>
                  <a:tcPr marL="7067" marR="7067" marT="7067" marB="33924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Veteran-VM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USM, sprint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pattFill prst="upDiag">
                      <a:fgClr>
                        <a:srgbClr val="FFFFFF"/>
                      </a:fgClr>
                      <a:bgClr>
                        <a:srgbClr val="99CC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SL#8, förl. medel, final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upDiag">
                      <a:fgClr>
                        <a:srgbClr val="FFFFFF"/>
                      </a:fgClr>
                      <a:bgClr>
                        <a:srgbClr val="CC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263006"/>
                  </a:ext>
                </a:extLst>
              </a:tr>
              <a:tr h="120146"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Veteran-VM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SM, lång, kval / USM, lång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pattFill prst="upDiag">
                      <a:fgClr>
                        <a:srgbClr val="FFFFFF"/>
                      </a:fgClr>
                      <a:bgClr>
                        <a:srgbClr val="99CC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42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730136"/>
                  </a:ext>
                </a:extLst>
              </a:tr>
              <a:tr h="120146"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Venla &amp; Jukola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29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Veteran-VM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SM, lång, final (SL#7)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upDiag">
                      <a:fgClr>
                        <a:srgbClr val="FFFFFF"/>
                      </a:fgClr>
                      <a:bgClr>
                        <a:srgbClr val="99CC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1519966"/>
                  </a:ext>
                </a:extLst>
              </a:tr>
              <a:tr h="120146"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Venla &amp; Jukola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Veteran-VM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38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41138"/>
                  </a:ext>
                </a:extLst>
              </a:tr>
              <a:tr h="120146"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25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SM, sprint (SL#5)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pattFill prst="upDiag">
                      <a:fgClr>
                        <a:srgbClr val="FFFFFF"/>
                      </a:fgClr>
                      <a:bgClr>
                        <a:srgbClr val="99CC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110813"/>
                  </a:ext>
                </a:extLst>
              </a:tr>
              <a:tr h="120146"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SM, KO-sprint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upDiag">
                      <a:fgClr>
                        <a:srgbClr val="FFFFFF"/>
                      </a:fgClr>
                      <a:bgClr>
                        <a:srgbClr val="99CC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47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7303237"/>
                  </a:ext>
                </a:extLst>
              </a:tr>
              <a:tr h="120146"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34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642849"/>
                  </a:ext>
                </a:extLst>
              </a:tr>
              <a:tr h="120146"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21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6965265"/>
                  </a:ext>
                </a:extLst>
              </a:tr>
              <a:tr h="120146"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DM-helg #2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pattFill prst="upDiag">
                      <a:fgClr>
                        <a:srgbClr val="FFFFFF"/>
                      </a:fgClr>
                      <a:bgClr>
                        <a:srgbClr val="EDEDE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742932"/>
                  </a:ext>
                </a:extLst>
              </a:tr>
              <a:tr h="120146"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21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21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21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21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21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O-Ringen, J-köping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21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21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DM-helg #2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upDiag">
                      <a:fgClr>
                        <a:srgbClr val="FFFFFF"/>
                      </a:fgClr>
                      <a:bgClr>
                        <a:srgbClr val="EDEDE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21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21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825730"/>
                  </a:ext>
                </a:extLst>
              </a:tr>
              <a:tr h="120146"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22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22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22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22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22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O-Ringen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22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22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39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22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22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210115"/>
                  </a:ext>
                </a:extLst>
              </a:tr>
              <a:tr h="120146"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23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23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23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23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26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23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O-Ringen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23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SL#6, medel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pattFill prst="upDiag">
                      <a:fgClr>
                        <a:srgbClr val="FFFFFF"/>
                      </a:fgClr>
                      <a:bgClr>
                        <a:srgbClr val="CC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23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23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23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0245688"/>
                  </a:ext>
                </a:extLst>
              </a:tr>
              <a:tr h="199301"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24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24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24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24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24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O-Ringen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24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Stafettligan #6, ev. sprint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upDiag">
                      <a:fgClr>
                        <a:srgbClr val="FFFFFF"/>
                      </a:fgClr>
                      <a:bgClr>
                        <a:srgbClr val="CCCC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24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24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24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48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670375"/>
                  </a:ext>
                </a:extLst>
              </a:tr>
              <a:tr h="199301"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25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25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SM, natt (SL#2) </a:t>
                      </a:r>
                    </a:p>
                  </a:txBody>
                  <a:tcPr marL="7067" marR="7067" marT="7067" marB="33924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pattFill prst="upDiag">
                      <a:fgClr>
                        <a:srgbClr val="FFFFFF"/>
                      </a:fgClr>
                      <a:bgClr>
                        <a:srgbClr val="99CC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25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25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VC, Idre Fjäll, skog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pattFill prst="upDiag">
                      <a:fgClr>
                        <a:srgbClr val="FFFFFF"/>
                      </a:fgClr>
                      <a:bgClr>
                        <a:srgbClr val="A9D08E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25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O-Ringen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25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35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25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25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Stafettligan #7, final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pattFill prst="upDiag">
                      <a:fgClr>
                        <a:srgbClr val="FFFFFF"/>
                      </a:fgClr>
                      <a:bgClr>
                        <a:srgbClr val="CCCC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25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795958"/>
                  </a:ext>
                </a:extLst>
              </a:tr>
              <a:tr h="120146"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26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26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26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22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26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VC, omgång 1 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pattFill prst="upDiag">
                      <a:fgClr>
                        <a:srgbClr val="FFFFFF"/>
                      </a:fgClr>
                      <a:bgClr>
                        <a:srgbClr val="A9D08E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26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O-Ringen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26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EM, Belgien, sprint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26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VC, omgång 3 </a:t>
                      </a:r>
                    </a:p>
                  </a:txBody>
                  <a:tcPr marL="7067" marR="7067" marT="7067" marB="33924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pattFill prst="upDiag">
                      <a:fgClr>
                        <a:srgbClr val="FFFFFF"/>
                      </a:fgClr>
                      <a:bgClr>
                        <a:srgbClr val="A9D08E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26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Stafettligan #7, final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upDiag">
                      <a:fgClr>
                        <a:srgbClr val="FFFFFF"/>
                      </a:fgClr>
                      <a:bgClr>
                        <a:srgbClr val="CCCC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26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8518374"/>
                  </a:ext>
                </a:extLst>
              </a:tr>
              <a:tr h="120146"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27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27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Stafettligan #2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upDiag">
                      <a:fgClr>
                        <a:srgbClr val="FFFFFF"/>
                      </a:fgClr>
                      <a:bgClr>
                        <a:srgbClr val="CCCC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27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27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VC, omgång 1 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pattFill prst="upDiag">
                      <a:fgClr>
                        <a:srgbClr val="FFFFFF"/>
                      </a:fgClr>
                      <a:bgClr>
                        <a:srgbClr val="A9D08E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27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O-Ringen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27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27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VC, omgång 3 </a:t>
                      </a:r>
                    </a:p>
                  </a:txBody>
                  <a:tcPr marL="7067" marR="7067" marT="7067" marB="33924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pattFill prst="upDiag">
                      <a:fgClr>
                        <a:srgbClr val="FFFFFF"/>
                      </a:fgClr>
                      <a:bgClr>
                        <a:srgbClr val="A9D08E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27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27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888436"/>
                  </a:ext>
                </a:extLst>
              </a:tr>
              <a:tr h="120146"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28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28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</a:p>
                  </a:txBody>
                  <a:tcPr marL="7067" marR="7067" marT="7067" marB="33924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28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28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pattFill prst="upDiag">
                      <a:fgClr>
                        <a:srgbClr val="FFFFFF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28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31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28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28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VC, omgång 3 </a:t>
                      </a:r>
                    </a:p>
                  </a:txBody>
                  <a:tcPr marL="7067" marR="7067" marT="7067" marB="33924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upDiag">
                      <a:fgClr>
                        <a:srgbClr val="FFFFFF"/>
                      </a:fgClr>
                      <a:bgClr>
                        <a:srgbClr val="A9D08E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28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28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905464"/>
                  </a:ext>
                </a:extLst>
              </a:tr>
              <a:tr h="199301"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29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SM, ultralång (SL#1) 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29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29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29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29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29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29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40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29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29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5013662"/>
                  </a:ext>
                </a:extLst>
              </a:tr>
              <a:tr h="120146"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30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Stafettligan #1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30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30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30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JVM, Italien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upDiag">
                      <a:fgClr>
                        <a:srgbClr val="FFFFFF"/>
                      </a:fgClr>
                      <a:bgClr>
                        <a:srgbClr val="E2EFDA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30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30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30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30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30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117488"/>
                  </a:ext>
                </a:extLst>
              </a:tr>
              <a:tr h="120146"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31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31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31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31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S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EM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31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0909991"/>
                  </a:ext>
                </a:extLst>
              </a:tr>
              <a:tr h="108838">
                <a:tc gridSpan="4"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67" marR="7067" marT="7067" marB="33924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87514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870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ctrTitle"/>
          </p:nvPr>
        </p:nvSpPr>
        <p:spPr>
          <a:xfrm>
            <a:off x="914400" y="332510"/>
            <a:ext cx="10363200" cy="1328510"/>
          </a:xfrm>
        </p:spPr>
        <p:txBody>
          <a:bodyPr>
            <a:normAutofit fontScale="90000"/>
          </a:bodyPr>
          <a:lstStyle/>
          <a:p>
            <a:r>
              <a:rPr lang="sv-SE" sz="4800" dirty="0" smtClean="0"/>
              <a:t>Fri intervallstart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dirty="0" smtClean="0"/>
          </a:p>
        </p:txBody>
      </p:sp>
      <p:pic>
        <p:nvPicPr>
          <p:cNvPr id="18435" name="Picture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37863" y="0"/>
            <a:ext cx="1354137" cy="227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914400" y="1266738"/>
            <a:ext cx="9448800" cy="4372062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sv-SE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5.2. Startordning</a:t>
            </a:r>
          </a:p>
          <a:p>
            <a:pPr algn="l"/>
            <a:endParaRPr lang="sv-SE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r>
              <a:rPr lang="sv-S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5.2.1 För </a:t>
            </a:r>
            <a:r>
              <a:rPr lang="sv-SE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startmellanrum vid tävling som inte har gemensam start eller </a:t>
            </a:r>
            <a:r>
              <a:rPr lang="sv-S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jaktstart,</a:t>
            </a:r>
          </a:p>
          <a:p>
            <a:pPr algn="l"/>
            <a:r>
              <a:rPr lang="sv-S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 </a:t>
            </a:r>
            <a:r>
              <a:rPr lang="sv-SE" dirty="0">
                <a:solidFill>
                  <a:schemeClr val="tx1">
                    <a:lumMod val="95000"/>
                    <a:lumOff val="5000"/>
                  </a:schemeClr>
                </a:solidFill>
              </a:rPr>
              <a:t>TA </a:t>
            </a:r>
            <a:r>
              <a:rPr lang="sv-S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15.2. </a:t>
            </a:r>
            <a:r>
              <a:rPr lang="sv-SE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Tävlande som vid intervallstart har samma bana ska inte starta samtidigt.</a:t>
            </a:r>
            <a:r>
              <a:rPr lang="sv-S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I öppna klasser får deltagare starta samtidigt. Vid </a:t>
            </a:r>
            <a:r>
              <a:rPr lang="sv-SE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stafett får starten ske gemensamt för en eller flera klasser.</a:t>
            </a:r>
          </a:p>
          <a:p>
            <a:pPr algn="l"/>
            <a:endParaRPr lang="sv-SE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r>
              <a:rPr lang="sv-S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5.2.5 </a:t>
            </a:r>
            <a:r>
              <a:rPr lang="sv-SE" dirty="0">
                <a:solidFill>
                  <a:schemeClr val="tx1">
                    <a:lumMod val="95000"/>
                    <a:lumOff val="5000"/>
                  </a:schemeClr>
                </a:solidFill>
              </a:rPr>
              <a:t>När fri starttid inte tillämpas ska startordningen bestämmas genom antingen </a:t>
            </a:r>
            <a:r>
              <a:rPr lang="sv-S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lottning eller </a:t>
            </a:r>
            <a:r>
              <a:rPr lang="sv-SE" dirty="0">
                <a:solidFill>
                  <a:schemeClr val="tx1">
                    <a:lumMod val="95000"/>
                    <a:lumOff val="5000"/>
                  </a:schemeClr>
                </a:solidFill>
              </a:rPr>
              <a:t>fri intervallstart*, om tävlingen inte har gemensam start eller jaktstart. </a:t>
            </a:r>
            <a:r>
              <a:rPr lang="sv-SE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Fri intervallstart </a:t>
            </a:r>
            <a:r>
              <a:rPr lang="sv-SE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är inte tillåtet i mästerskapsklass eller i klasser som är rankingmeriterande.</a:t>
            </a:r>
          </a:p>
          <a:p>
            <a:pPr algn="l"/>
            <a:r>
              <a:rPr lang="sv-SE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*) Fri intervallstart (fri minutstart) = </a:t>
            </a:r>
            <a:r>
              <a:rPr lang="sv-SE" i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Deltagaren bestämmer själv sin starttid, i mån av plats, </a:t>
            </a:r>
            <a:r>
              <a:rPr lang="sv-SE" i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från en </a:t>
            </a:r>
            <a:r>
              <a:rPr lang="sv-SE" i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fördelning av tidpunkter med lika intervall som arrangören fastställer.</a:t>
            </a:r>
          </a:p>
        </p:txBody>
      </p:sp>
    </p:spTree>
    <p:extLst>
      <p:ext uri="{BB962C8B-B14F-4D97-AF65-F5344CB8AC3E}">
        <p14:creationId xmlns:p14="http://schemas.microsoft.com/office/powerpoint/2010/main" val="855459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7657</TotalTime>
  <Words>2156</Words>
  <Application>Microsoft Office PowerPoint</Application>
  <PresentationFormat>Widescreen</PresentationFormat>
  <Paragraphs>1497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Arial Narrow</vt:lpstr>
      <vt:lpstr>Calibri</vt:lpstr>
      <vt:lpstr>Office-tema</vt:lpstr>
      <vt:lpstr>Arrangemang - agenda </vt:lpstr>
      <vt:lpstr>Stafett i Uppland </vt:lpstr>
      <vt:lpstr>Värdetävlingar i Uppland </vt:lpstr>
      <vt:lpstr>Antalet arrangemang i Uppland 2019-2023 (inlagda i Eventor) </vt:lpstr>
      <vt:lpstr>Tävlingsprogram 2024 </vt:lpstr>
      <vt:lpstr>Tävlingsprogram 2024 </vt:lpstr>
      <vt:lpstr>DM-program 2021-2028 </vt:lpstr>
      <vt:lpstr>Tävlingsprogram 2025 </vt:lpstr>
      <vt:lpstr>Fri intervallstart </vt:lpstr>
      <vt:lpstr>Fri intervallstart </vt:lpstr>
      <vt:lpstr>Övrigt </vt:lpstr>
    </vt:vector>
  </TitlesOfParts>
  <Company>Uppsala universitet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Charlotte Ihrfors</dc:creator>
  <cp:lastModifiedBy>Johan Westerbergh</cp:lastModifiedBy>
  <cp:revision>240</cp:revision>
  <dcterms:created xsi:type="dcterms:W3CDTF">2018-11-20T09:34:09Z</dcterms:created>
  <dcterms:modified xsi:type="dcterms:W3CDTF">2023-11-24T21:16:12Z</dcterms:modified>
</cp:coreProperties>
</file>